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gif" ContentType="image/gif"/>
  <Default Extension="bmp" ContentType="image/bmp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7"/>
  </p:notesMasterIdLst>
  <p:sldIdLst>
    <p:sldId id="257" r:id="rId3"/>
    <p:sldId id="303" r:id="rId4"/>
    <p:sldId id="269" r:id="rId5"/>
    <p:sldId id="305" r:id="rId6"/>
    <p:sldId id="306" r:id="rId7"/>
    <p:sldId id="304" r:id="rId8"/>
    <p:sldId id="256" r:id="rId9"/>
    <p:sldId id="270" r:id="rId10"/>
    <p:sldId id="271" r:id="rId11"/>
    <p:sldId id="272" r:id="rId12"/>
    <p:sldId id="260" r:id="rId13"/>
    <p:sldId id="274" r:id="rId14"/>
    <p:sldId id="273" r:id="rId15"/>
    <p:sldId id="275" r:id="rId16"/>
    <p:sldId id="288" r:id="rId17"/>
    <p:sldId id="290" r:id="rId18"/>
    <p:sldId id="291" r:id="rId19"/>
    <p:sldId id="292" r:id="rId20"/>
    <p:sldId id="293" r:id="rId21"/>
    <p:sldId id="277" r:id="rId22"/>
    <p:sldId id="262" r:id="rId23"/>
    <p:sldId id="279" r:id="rId24"/>
    <p:sldId id="278" r:id="rId25"/>
    <p:sldId id="280" r:id="rId26"/>
    <p:sldId id="264" r:id="rId28"/>
    <p:sldId id="266" r:id="rId29"/>
    <p:sldId id="267" r:id="rId30"/>
    <p:sldId id="268" r:id="rId31"/>
  </p:sldIdLst>
  <p:sldSz cx="12192000" cy="6858000"/>
  <p:notesSz cx="6858000" cy="9144000"/>
  <p:custDataLst>
    <p:tags r:id="rId3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5" Type="http://schemas.openxmlformats.org/officeDocument/2006/relationships/tags" Target="tags/tag1.xml"/><Relationship Id="rId34" Type="http://schemas.openxmlformats.org/officeDocument/2006/relationships/tableStyles" Target="tableStyles.xml"/><Relationship Id="rId33" Type="http://schemas.openxmlformats.org/officeDocument/2006/relationships/viewProps" Target="viewProps.xml"/><Relationship Id="rId32" Type="http://schemas.openxmlformats.org/officeDocument/2006/relationships/presProps" Target="presProps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notesMaster" Target="notesMasters/notesMaster1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2.png"/><Relationship Id="rId1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image" Target="../media/image40.png"/><Relationship Id="rId8" Type="http://schemas.openxmlformats.org/officeDocument/2006/relationships/image" Target="../media/image39.png"/><Relationship Id="rId7" Type="http://schemas.openxmlformats.org/officeDocument/2006/relationships/image" Target="../media/image38.png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2" Type="http://schemas.openxmlformats.org/officeDocument/2006/relationships/slideLayout" Target="../slideLayouts/slideLayout1.xml"/><Relationship Id="rId11" Type="http://schemas.openxmlformats.org/officeDocument/2006/relationships/image" Target="../media/image42.png"/><Relationship Id="rId10" Type="http://schemas.openxmlformats.org/officeDocument/2006/relationships/image" Target="../media/image41.png"/><Relationship Id="rId1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image" Target="../media/image43.png"/><Relationship Id="rId8" Type="http://schemas.openxmlformats.org/officeDocument/2006/relationships/image" Target="../media/image42.png"/><Relationship Id="rId7" Type="http://schemas.openxmlformats.org/officeDocument/2006/relationships/image" Target="../media/image40.png"/><Relationship Id="rId6" Type="http://schemas.openxmlformats.org/officeDocument/2006/relationships/image" Target="../media/image39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47.jpeg"/><Relationship Id="rId4" Type="http://schemas.openxmlformats.org/officeDocument/2006/relationships/image" Target="../media/image46.png"/><Relationship Id="rId3" Type="http://schemas.openxmlformats.org/officeDocument/2006/relationships/image" Target="../media/image45.png"/><Relationship Id="rId2" Type="http://schemas.openxmlformats.org/officeDocument/2006/relationships/image" Target="../media/image44.jpeg"/><Relationship Id="rId1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52.png"/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3.png"/><Relationship Id="rId1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7.png"/><Relationship Id="rId1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8.png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.png"/><Relationship Id="rId2" Type="http://schemas.openxmlformats.org/officeDocument/2006/relationships/hyperlink" Target="https://www.processon.com/mindmap/62e55917e401fd0727ad499d" TargetMode="External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9.png"/><Relationship Id="rId1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0.png"/><Relationship Id="rId1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hyperlink" Target="https://blog.csdn.net/chenhuanqiangnihao/article/details/113936724?spm=1001.2101.3001.6650.12&amp;utm_medium=distribute.pc_relevant.none-task-blog-2%7Edefault%7ECTRLIST%7Edefault-12-113936724-blog-113936533.pc_relevant_show_downloadRating&amp;depth_1-utm_source=di" TargetMode="External"/><Relationship Id="rId3" Type="http://schemas.openxmlformats.org/officeDocument/2006/relationships/hyperlink" Target="https://blog.csdn.net/ctianshen/category_10427269.html" TargetMode="External"/><Relationship Id="rId2" Type="http://schemas.openxmlformats.org/officeDocument/2006/relationships/hyperlink" Target="https://blog.csdn.net/weixin_46188211/article/details/123771662?utm_medium=distribute.pc_relevant.none-task-blog-2~default~baidujs_baidulandingword~default-0-123771662-blog-113936533.pc_relevant_show_downloadRating&amp;spm=1001.2101.3001.4242.1&amp;utm_relevant_in" TargetMode="External"/><Relationship Id="rId1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66.png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Relationship Id="rId3" Type="http://schemas.openxmlformats.org/officeDocument/2006/relationships/hyperlink" Target="https://www.szlcsc.com/" TargetMode="External"/><Relationship Id="rId2" Type="http://schemas.openxmlformats.org/officeDocument/2006/relationships/hyperlink" Target="https://www.jlc.com/integrated/#/?type=onLineNewOrderByFileId" TargetMode="External"/><Relationship Id="rId1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Relationship Id="rId3" Type="http://schemas.openxmlformats.org/officeDocument/2006/relationships/image" Target="../media/image68.jpeg"/><Relationship Id="rId2" Type="http://schemas.openxmlformats.org/officeDocument/2006/relationships/image" Target="../media/image67.jpeg"/><Relationship Id="rId1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75.png"/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5.png"/><Relationship Id="rId6" Type="http://schemas.openxmlformats.org/officeDocument/2006/relationships/hyperlink" Target="https://www.espressif.com.cn/zh-hans/products/devkits" TargetMode="External"/><Relationship Id="rId5" Type="http://schemas.openxmlformats.org/officeDocument/2006/relationships/hyperlink" Target="https://www.szlcsc.com/" TargetMode="External"/><Relationship Id="rId4" Type="http://schemas.openxmlformats.org/officeDocument/2006/relationships/hyperlink" Target="https://www.52audio.com/archives/category/teardowns" TargetMode="External"/><Relationship Id="rId3" Type="http://schemas.openxmlformats.org/officeDocument/2006/relationships/hyperlink" Target="https://www.cirmall.com/circuits/" TargetMode="External"/><Relationship Id="rId2" Type="http://schemas.openxmlformats.org/officeDocument/2006/relationships/hyperlink" Target="https://x.jlc.com/platform/categoryPreview?projectType=all" TargetMode="External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16.jpeg"/><Relationship Id="rId6" Type="http://schemas.openxmlformats.org/officeDocument/2006/relationships/image" Target="../media/image15.bmp"/><Relationship Id="rId5" Type="http://schemas.openxmlformats.org/officeDocument/2006/relationships/image" Target="../media/image14.png"/><Relationship Id="rId4" Type="http://schemas.openxmlformats.org/officeDocument/2006/relationships/image" Target="../media/image13.jpeg"/><Relationship Id="rId3" Type="http://schemas.openxmlformats.org/officeDocument/2006/relationships/image" Target="../media/image12.png"/><Relationship Id="rId2" Type="http://schemas.openxmlformats.org/officeDocument/2006/relationships/image" Target="../media/image11.GIF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22.png"/><Relationship Id="rId8" Type="http://schemas.openxmlformats.org/officeDocument/2006/relationships/image" Target="../media/image21.png"/><Relationship Id="rId7" Type="http://schemas.openxmlformats.org/officeDocument/2006/relationships/image" Target="../media/image20.png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3" Type="http://schemas.openxmlformats.org/officeDocument/2006/relationships/hyperlink" Target="https://blog.csdn.net/wwt18811707971/article/details/77250213?spm=1001.2101.3001.6650.3&amp;utm_medium=distribute.pc_relevant.none-task-blog-2%7Edefault%7ECTRLIST%7Edefault-3-77250213-blog-82818238.pc_relevant_sortByStrongTime&amp;depth_1-utm_source=distribute.pc_" TargetMode="External"/><Relationship Id="rId2" Type="http://schemas.openxmlformats.org/officeDocument/2006/relationships/hyperlink" Target="https://blog.csdn.net/qq_36347513/article/details/119985603?ops_request_misc=%257B%2522request%255Fid%2522%253A%2522165980590616782184678937%2522%252C%2522scm%2522%253A%252220140713.130102334..%2522%257D&amp;request_id=165980590616782184678937&amp;biz_id=0&amp;utm_med" TargetMode="External"/><Relationship Id="rId12" Type="http://schemas.openxmlformats.org/officeDocument/2006/relationships/slideLayout" Target="../slideLayouts/slideLayout1.xml"/><Relationship Id="rId11" Type="http://schemas.openxmlformats.org/officeDocument/2006/relationships/image" Target="../media/image24.png"/><Relationship Id="rId10" Type="http://schemas.openxmlformats.org/officeDocument/2006/relationships/image" Target="../media/image23.png"/><Relationship Id="rId1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7.png"/><Relationship Id="rId1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419985" y="2307590"/>
            <a:ext cx="7352665" cy="1945640"/>
          </a:xfrm>
        </p:spPr>
        <p:txBody>
          <a:bodyPr>
            <a:normAutofit/>
          </a:bodyPr>
          <a:p>
            <a:r>
              <a:rPr lang="zh-CN" altLang="en-US" sz="4800"/>
              <a:t>桌面屏幕</a:t>
            </a:r>
            <a:r>
              <a:rPr lang="en-US" altLang="zh-CN" sz="4800"/>
              <a:t>-</a:t>
            </a:r>
            <a:r>
              <a:rPr lang="zh-CN" altLang="en-US" sz="4800"/>
              <a:t>硬件</a:t>
            </a:r>
            <a:r>
              <a:rPr lang="zh-CN" altLang="en-US" sz="4800"/>
              <a:t>篇</a:t>
            </a:r>
            <a:br>
              <a:rPr lang="zh-CN" altLang="en-US" sz="4800"/>
            </a:br>
            <a:r>
              <a:rPr lang="en-US" altLang="zh-CN" sz="4800"/>
              <a:t>DesktopScreen</a:t>
            </a:r>
            <a:endParaRPr lang="en-US" altLang="zh-CN" sz="4800"/>
          </a:p>
        </p:txBody>
      </p:sp>
      <p:pic>
        <p:nvPicPr>
          <p:cNvPr id="3" name="图片 2" descr="新建项目 (2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582910" y="136525"/>
            <a:ext cx="1443990" cy="106362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9775" y="4535805"/>
            <a:ext cx="2801620" cy="195834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0390" y="4535805"/>
            <a:ext cx="1920240" cy="195453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9650" y="4535805"/>
            <a:ext cx="1838325" cy="180022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 descr="新建项目 (2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582910" y="136525"/>
            <a:ext cx="1443990" cy="106362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78765" y="262255"/>
            <a:ext cx="7652385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zh-CN" altLang="en-US" sz="1600" b="1">
                <a:sym typeface="+mn-ea"/>
              </a:rPr>
              <a:t>外设选型应该注意什么？</a:t>
            </a:r>
            <a:br>
              <a:rPr lang="zh-CN" altLang="en-US" sz="1600">
                <a:sym typeface="+mn-ea"/>
              </a:rPr>
            </a:br>
            <a:r>
              <a:rPr lang="en-US" altLang="zh-CN" sz="1600">
                <a:sym typeface="+mn-ea"/>
              </a:rPr>
              <a:t>1</a:t>
            </a:r>
            <a:r>
              <a:rPr lang="zh-CN" altLang="en-US" sz="1600">
                <a:sym typeface="+mn-ea"/>
              </a:rPr>
              <a:t>、封装（是否好设计？尺寸是否合适？是否好焊接？）</a:t>
            </a:r>
            <a:br>
              <a:rPr lang="zh-CN" altLang="en-US" sz="1600">
                <a:sym typeface="+mn-ea"/>
              </a:rPr>
            </a:br>
            <a:r>
              <a:rPr lang="en-US" altLang="zh-CN" sz="1600">
                <a:sym typeface="+mn-ea"/>
              </a:rPr>
              <a:t>2</a:t>
            </a:r>
            <a:r>
              <a:rPr lang="zh-CN" altLang="en-US" sz="1600">
                <a:sym typeface="+mn-ea"/>
              </a:rPr>
              <a:t>、方案通用性、稳定性（是否是通用方案？是否方便采购？）</a:t>
            </a:r>
            <a:br>
              <a:rPr lang="zh-CN" altLang="en-US" sz="1600">
                <a:sym typeface="+mn-ea"/>
              </a:rPr>
            </a:br>
            <a:r>
              <a:rPr lang="en-US" altLang="zh-CN" sz="1600">
                <a:sym typeface="+mn-ea"/>
              </a:rPr>
              <a:t>3</a:t>
            </a:r>
            <a:r>
              <a:rPr lang="zh-CN" altLang="en-US" sz="1600">
                <a:sym typeface="+mn-ea"/>
              </a:rPr>
              <a:t>、电池（容量？充电电流？是否带充放电保护？）</a:t>
            </a:r>
            <a:br>
              <a:rPr lang="zh-CN" altLang="en-US" sz="1600">
                <a:sym typeface="+mn-ea"/>
              </a:rPr>
            </a:br>
            <a:r>
              <a:rPr lang="en-US" altLang="zh-CN" sz="1600" b="1">
                <a:sym typeface="+mn-ea"/>
              </a:rPr>
              <a:t>4</a:t>
            </a:r>
            <a:r>
              <a:rPr lang="zh-CN" altLang="en-US" sz="1600" b="1">
                <a:sym typeface="+mn-ea"/>
              </a:rPr>
              <a:t>、主控（主频、</a:t>
            </a:r>
            <a:r>
              <a:rPr lang="en-US" altLang="zh-CN" sz="1600" b="1">
                <a:sym typeface="+mn-ea"/>
              </a:rPr>
              <a:t>RAM</a:t>
            </a:r>
            <a:r>
              <a:rPr lang="zh-CN" altLang="en-US" sz="1600" b="1">
                <a:sym typeface="+mn-ea"/>
              </a:rPr>
              <a:t>、</a:t>
            </a:r>
            <a:r>
              <a:rPr lang="en-US" altLang="zh-CN" sz="1600" b="1">
                <a:sym typeface="+mn-ea"/>
              </a:rPr>
              <a:t>ROM</a:t>
            </a:r>
            <a:r>
              <a:rPr lang="zh-CN" altLang="en-US" sz="1600" b="1">
                <a:sym typeface="+mn-ea"/>
              </a:rPr>
              <a:t>、</a:t>
            </a:r>
            <a:r>
              <a:rPr lang="en-US" altLang="zh-CN" sz="1600" b="1">
                <a:sym typeface="+mn-ea"/>
              </a:rPr>
              <a:t>IO</a:t>
            </a:r>
            <a:r>
              <a:rPr lang="zh-CN" altLang="en-US" sz="1600" b="1">
                <a:sym typeface="+mn-ea"/>
              </a:rPr>
              <a:t>资源是否够？）</a:t>
            </a:r>
            <a:endParaRPr lang="zh-CN" altLang="en-US" sz="16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81000" y="2200275"/>
            <a:ext cx="6096000" cy="245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000" b="1">
                <a:solidFill>
                  <a:schemeClr val="accent1"/>
                </a:solidFill>
              </a:rPr>
              <a:t>https://products.espressif.com/#/product-selector?language=zh</a:t>
            </a:r>
            <a:endParaRPr lang="zh-CN" altLang="en-US" sz="1000" b="1">
              <a:solidFill>
                <a:schemeClr val="accent1"/>
              </a:solidFill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404110"/>
            <a:ext cx="9061450" cy="440880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 descr="新建项目 (2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582910" y="136525"/>
            <a:ext cx="1443990" cy="106362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4155" y="2559050"/>
            <a:ext cx="1514475" cy="212407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5571490" y="87630"/>
            <a:ext cx="1493520" cy="202882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3050" y="5727700"/>
            <a:ext cx="1485900" cy="105727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53080" y="2042795"/>
            <a:ext cx="1285875" cy="122237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79720" y="1957705"/>
            <a:ext cx="1241425" cy="49212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3715" y="2915920"/>
            <a:ext cx="2063750" cy="102552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96540" y="3957320"/>
            <a:ext cx="1542415" cy="121158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60995" y="3941445"/>
            <a:ext cx="1528445" cy="1056640"/>
          </a:xfrm>
          <a:prstGeom prst="rect">
            <a:avLst/>
          </a:prstGeom>
        </p:spPr>
      </p:pic>
      <p:cxnSp>
        <p:nvCxnSpPr>
          <p:cNvPr id="17" name="直接箭头连接符 16"/>
          <p:cNvCxnSpPr/>
          <p:nvPr/>
        </p:nvCxnSpPr>
        <p:spPr>
          <a:xfrm>
            <a:off x="4076065" y="5269865"/>
            <a:ext cx="1170305" cy="106680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/>
          <p:nvPr/>
        </p:nvCxnSpPr>
        <p:spPr>
          <a:xfrm>
            <a:off x="4222115" y="2729865"/>
            <a:ext cx="978535" cy="28800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/>
          <p:nvPr/>
        </p:nvCxnSpPr>
        <p:spPr>
          <a:xfrm flipV="1">
            <a:off x="2651125" y="3188970"/>
            <a:ext cx="465455" cy="302895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/>
          <p:nvPr/>
        </p:nvCxnSpPr>
        <p:spPr>
          <a:xfrm>
            <a:off x="2651125" y="3591560"/>
            <a:ext cx="408305" cy="412115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/>
          <p:nvPr/>
        </p:nvCxnSpPr>
        <p:spPr>
          <a:xfrm flipH="1">
            <a:off x="5994400" y="1669415"/>
            <a:ext cx="3810" cy="25273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/>
          <p:nvPr/>
        </p:nvCxnSpPr>
        <p:spPr>
          <a:xfrm>
            <a:off x="6818630" y="3476625"/>
            <a:ext cx="1161415" cy="69977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/>
          <p:nvPr/>
        </p:nvCxnSpPr>
        <p:spPr>
          <a:xfrm>
            <a:off x="5999480" y="4652645"/>
            <a:ext cx="2540" cy="405765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图片 2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44840" y="1849755"/>
            <a:ext cx="824865" cy="880110"/>
          </a:xfrm>
          <a:prstGeom prst="rect">
            <a:avLst/>
          </a:prstGeom>
        </p:spPr>
      </p:pic>
      <p:cxnSp>
        <p:nvCxnSpPr>
          <p:cNvPr id="25" name="直接箭头连接符 24"/>
          <p:cNvCxnSpPr/>
          <p:nvPr/>
        </p:nvCxnSpPr>
        <p:spPr>
          <a:xfrm flipV="1">
            <a:off x="6838950" y="2708910"/>
            <a:ext cx="1150620" cy="738505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图片 2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23890" y="5058410"/>
            <a:ext cx="554355" cy="469900"/>
          </a:xfrm>
          <a:prstGeom prst="rect">
            <a:avLst/>
          </a:prstGeom>
        </p:spPr>
      </p:pic>
      <p:sp>
        <p:nvSpPr>
          <p:cNvPr id="27" name="文本框 26"/>
          <p:cNvSpPr txBox="1"/>
          <p:nvPr/>
        </p:nvSpPr>
        <p:spPr>
          <a:xfrm>
            <a:off x="3235325" y="5235575"/>
            <a:ext cx="690880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000"/>
              <a:t>充电</a:t>
            </a:r>
            <a:r>
              <a:rPr lang="zh-CN" altLang="en-US" sz="1000"/>
              <a:t>管理</a:t>
            </a:r>
            <a:endParaRPr lang="zh-CN" altLang="en-US" sz="1000"/>
          </a:p>
        </p:txBody>
      </p:sp>
      <p:sp>
        <p:nvSpPr>
          <p:cNvPr id="28" name="文本框 27"/>
          <p:cNvSpPr txBox="1"/>
          <p:nvPr/>
        </p:nvSpPr>
        <p:spPr>
          <a:xfrm>
            <a:off x="3255010" y="3231515"/>
            <a:ext cx="772795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000"/>
              <a:t>USB</a:t>
            </a:r>
            <a:r>
              <a:rPr lang="zh-CN" altLang="en-US" sz="1000"/>
              <a:t>转</a:t>
            </a:r>
            <a:r>
              <a:rPr lang="zh-CN" altLang="en-US" sz="1000"/>
              <a:t>串口</a:t>
            </a:r>
            <a:endParaRPr lang="zh-CN" altLang="en-US" sz="1000"/>
          </a:p>
        </p:txBody>
      </p:sp>
      <p:sp>
        <p:nvSpPr>
          <p:cNvPr id="29" name="文本框 28"/>
          <p:cNvSpPr txBox="1"/>
          <p:nvPr/>
        </p:nvSpPr>
        <p:spPr>
          <a:xfrm>
            <a:off x="6384925" y="5168900"/>
            <a:ext cx="436880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000"/>
              <a:t>稳压</a:t>
            </a:r>
            <a:endParaRPr lang="zh-CN" altLang="en-US" sz="1000"/>
          </a:p>
        </p:txBody>
      </p:sp>
      <p:sp>
        <p:nvSpPr>
          <p:cNvPr id="30" name="文本框 29"/>
          <p:cNvSpPr txBox="1"/>
          <p:nvPr/>
        </p:nvSpPr>
        <p:spPr>
          <a:xfrm>
            <a:off x="8253095" y="5024755"/>
            <a:ext cx="944880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000"/>
              <a:t>温湿度</a:t>
            </a:r>
            <a:r>
              <a:rPr lang="zh-CN" altLang="en-US" sz="1000"/>
              <a:t>传感器</a:t>
            </a:r>
            <a:endParaRPr lang="zh-CN" altLang="en-US" sz="1000"/>
          </a:p>
        </p:txBody>
      </p:sp>
      <p:sp>
        <p:nvSpPr>
          <p:cNvPr id="31" name="文本框 30"/>
          <p:cNvSpPr txBox="1"/>
          <p:nvPr/>
        </p:nvSpPr>
        <p:spPr>
          <a:xfrm>
            <a:off x="8253095" y="2751455"/>
            <a:ext cx="1031240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000"/>
              <a:t>复位</a:t>
            </a:r>
            <a:r>
              <a:rPr lang="en-US" altLang="zh-CN" sz="1000"/>
              <a:t>&amp;</a:t>
            </a:r>
            <a:r>
              <a:rPr lang="zh-CN" altLang="en-US" sz="1000"/>
              <a:t>下载</a:t>
            </a:r>
            <a:r>
              <a:rPr lang="zh-CN" altLang="en-US" sz="1000"/>
              <a:t>按键</a:t>
            </a:r>
            <a:endParaRPr lang="zh-CN" altLang="en-US" sz="1000"/>
          </a:p>
        </p:txBody>
      </p:sp>
      <p:sp>
        <p:nvSpPr>
          <p:cNvPr id="32" name="文本框 31"/>
          <p:cNvSpPr txBox="1"/>
          <p:nvPr/>
        </p:nvSpPr>
        <p:spPr>
          <a:xfrm>
            <a:off x="5438140" y="1603375"/>
            <a:ext cx="563880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000"/>
              <a:t>墨水屏</a:t>
            </a:r>
            <a:endParaRPr lang="zh-CN" altLang="en-US" sz="1000"/>
          </a:p>
        </p:txBody>
      </p:sp>
      <p:sp>
        <p:nvSpPr>
          <p:cNvPr id="33" name="文本框 32"/>
          <p:cNvSpPr txBox="1"/>
          <p:nvPr/>
        </p:nvSpPr>
        <p:spPr>
          <a:xfrm>
            <a:off x="5353050" y="4613910"/>
            <a:ext cx="436880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000"/>
              <a:t>主控</a:t>
            </a:r>
            <a:endParaRPr lang="zh-CN" altLang="en-US" sz="10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 descr="新建项目 (2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582910" y="136525"/>
            <a:ext cx="1443990" cy="106362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8830" y="2266315"/>
            <a:ext cx="1092835" cy="153352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3681730" y="2215515"/>
            <a:ext cx="1493520" cy="202882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60025" y="2668270"/>
            <a:ext cx="1485900" cy="105727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7710" y="2688590"/>
            <a:ext cx="1069975" cy="101727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1795" y="2705735"/>
            <a:ext cx="1273810" cy="100076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92010" y="2677795"/>
            <a:ext cx="1528445" cy="1056640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08745" y="2853055"/>
            <a:ext cx="890270" cy="75438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82060" y="4436745"/>
            <a:ext cx="4819650" cy="149542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 descr="新建项目 (2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582910" y="136525"/>
            <a:ext cx="1443990" cy="106362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11480" y="378460"/>
            <a:ext cx="578929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sym typeface="+mn-ea"/>
              </a:rPr>
              <a:t>如何绘制原理图？</a:t>
            </a:r>
            <a:br>
              <a:rPr lang="zh-CN" altLang="en-US">
                <a:sym typeface="+mn-ea"/>
              </a:rPr>
            </a:br>
            <a:r>
              <a:rPr lang="en-US" altLang="zh-CN" b="1">
                <a:sym typeface="+mn-ea"/>
              </a:rPr>
              <a:t>1</a:t>
            </a:r>
            <a:r>
              <a:rPr lang="zh-CN" altLang="en-US" b="1">
                <a:sym typeface="+mn-ea"/>
              </a:rPr>
              <a:t>、EDA下载、工具介绍</a:t>
            </a:r>
            <a:br>
              <a:rPr lang="zh-CN" altLang="en-US">
                <a:sym typeface="+mn-ea"/>
              </a:rPr>
            </a:br>
            <a:r>
              <a:rPr lang="en-US" altLang="zh-CN">
                <a:sym typeface="+mn-ea"/>
              </a:rPr>
              <a:t>2</a:t>
            </a:r>
            <a:r>
              <a:rPr lang="zh-CN" altLang="en-US">
                <a:sym typeface="+mn-ea"/>
              </a:rPr>
              <a:t>、从外设选型记录的编号，把器件放入EDA</a:t>
            </a:r>
            <a:br>
              <a:rPr lang="zh-CN" altLang="en-US">
                <a:sym typeface="+mn-ea"/>
              </a:rPr>
            </a:br>
            <a:r>
              <a:rPr lang="en-US" altLang="zh-CN">
                <a:sym typeface="+mn-ea"/>
              </a:rPr>
              <a:t>3</a:t>
            </a:r>
            <a:r>
              <a:rPr lang="zh-CN" altLang="en-US">
                <a:sym typeface="+mn-ea"/>
              </a:rPr>
              <a:t>、外设方案由Datasheet、TB、搜索确定</a:t>
            </a:r>
            <a:br>
              <a:rPr lang="zh-CN" altLang="en-US">
                <a:sym typeface="+mn-ea"/>
              </a:rPr>
            </a:br>
            <a:r>
              <a:rPr lang="en-US" altLang="zh-CN">
                <a:sym typeface="+mn-ea"/>
              </a:rPr>
              <a:t>4</a:t>
            </a:r>
            <a:r>
              <a:rPr lang="zh-CN" altLang="en-US">
                <a:sym typeface="+mn-ea"/>
              </a:rPr>
              <a:t>、绘制原理图</a:t>
            </a:r>
            <a:br>
              <a:rPr lang="zh-CN" altLang="en-US">
                <a:sym typeface="+mn-ea"/>
              </a:rPr>
            </a:br>
            <a:endParaRPr lang="zh-CN" altLang="en-US"/>
          </a:p>
        </p:txBody>
      </p:sp>
      <p:pic>
        <p:nvPicPr>
          <p:cNvPr id="104" name="图片 103"/>
          <p:cNvPicPr/>
          <p:nvPr/>
        </p:nvPicPr>
        <p:blipFill>
          <a:blip r:embed="rId2"/>
          <a:stretch>
            <a:fillRect/>
          </a:stretch>
        </p:blipFill>
        <p:spPr>
          <a:xfrm>
            <a:off x="1112520" y="2407285"/>
            <a:ext cx="3147060" cy="164973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5835" y="2641600"/>
            <a:ext cx="3311525" cy="105600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5010" y="2667000"/>
            <a:ext cx="3413760" cy="1030605"/>
          </a:xfrm>
          <a:prstGeom prst="rect">
            <a:avLst/>
          </a:prstGeom>
        </p:spPr>
      </p:pic>
      <p:pic>
        <p:nvPicPr>
          <p:cNvPr id="106" name="图片 105"/>
          <p:cNvPicPr/>
          <p:nvPr/>
        </p:nvPicPr>
        <p:blipFill>
          <a:blip r:embed="rId5"/>
          <a:stretch>
            <a:fillRect/>
          </a:stretch>
        </p:blipFill>
        <p:spPr>
          <a:xfrm>
            <a:off x="5353685" y="4129405"/>
            <a:ext cx="2156460" cy="215646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" name="文本框 9"/>
          <p:cNvSpPr txBox="1"/>
          <p:nvPr/>
        </p:nvSpPr>
        <p:spPr>
          <a:xfrm>
            <a:off x="5653405" y="6179820"/>
            <a:ext cx="185674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https://lceda.cn/</a:t>
            </a:r>
            <a:endParaRPr lang="zh-CN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 descr="新建项目 (2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582910" y="136525"/>
            <a:ext cx="1443990" cy="106362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11480" y="378460"/>
            <a:ext cx="578929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sym typeface="+mn-ea"/>
              </a:rPr>
              <a:t>如何绘制原理图？</a:t>
            </a:r>
            <a:br>
              <a:rPr lang="zh-CN" altLang="en-US">
                <a:sym typeface="+mn-ea"/>
              </a:rPr>
            </a:br>
            <a:r>
              <a:rPr lang="en-US" altLang="zh-CN">
                <a:sym typeface="+mn-ea"/>
              </a:rPr>
              <a:t>1</a:t>
            </a:r>
            <a:r>
              <a:rPr lang="zh-CN" altLang="en-US">
                <a:sym typeface="+mn-ea"/>
              </a:rPr>
              <a:t>、EDA下载、工具介绍</a:t>
            </a:r>
            <a:br>
              <a:rPr lang="zh-CN" altLang="en-US">
                <a:sym typeface="+mn-ea"/>
              </a:rPr>
            </a:br>
            <a:r>
              <a:rPr lang="en-US" altLang="zh-CN" b="1">
                <a:sym typeface="+mn-ea"/>
              </a:rPr>
              <a:t>2</a:t>
            </a:r>
            <a:r>
              <a:rPr lang="zh-CN" altLang="en-US" b="1">
                <a:sym typeface="+mn-ea"/>
              </a:rPr>
              <a:t>、从外设选型记录的编号，把器件放入EDA</a:t>
            </a:r>
            <a:br>
              <a:rPr lang="zh-CN" altLang="en-US" b="1">
                <a:sym typeface="+mn-ea"/>
              </a:rPr>
            </a:br>
            <a:r>
              <a:rPr lang="en-US" altLang="zh-CN">
                <a:sym typeface="+mn-ea"/>
              </a:rPr>
              <a:t>3</a:t>
            </a:r>
            <a:r>
              <a:rPr lang="zh-CN" altLang="en-US">
                <a:sym typeface="+mn-ea"/>
              </a:rPr>
              <a:t>、外设方案由Datasheet、论坛、TB、搜索确定</a:t>
            </a:r>
            <a:br>
              <a:rPr lang="zh-CN" altLang="en-US">
                <a:sym typeface="+mn-ea"/>
              </a:rPr>
            </a:br>
            <a:r>
              <a:rPr lang="en-US" altLang="zh-CN">
                <a:sym typeface="+mn-ea"/>
              </a:rPr>
              <a:t>4</a:t>
            </a:r>
            <a:r>
              <a:rPr lang="zh-CN" altLang="en-US">
                <a:sym typeface="+mn-ea"/>
              </a:rPr>
              <a:t>、绘制原理图</a:t>
            </a:r>
            <a:br>
              <a:rPr lang="zh-CN" altLang="en-US">
                <a:sym typeface="+mn-ea"/>
              </a:rPr>
            </a:b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775" y="3380105"/>
            <a:ext cx="5838825" cy="24384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8840" y="2236470"/>
            <a:ext cx="4467225" cy="454342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12775" y="2829560"/>
            <a:ext cx="376809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官方提供符号</a:t>
            </a:r>
            <a:r>
              <a:rPr lang="en-US" altLang="zh-CN"/>
              <a:t>&amp;</a:t>
            </a:r>
            <a:r>
              <a:rPr lang="zh-CN" altLang="en-US"/>
              <a:t>封装的，直接</a:t>
            </a:r>
            <a:r>
              <a:rPr lang="zh-CN" altLang="en-US"/>
              <a:t>使用：</a:t>
            </a:r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7162165" y="1614170"/>
            <a:ext cx="399669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官方未提供符号</a:t>
            </a:r>
            <a:r>
              <a:rPr lang="en-US" altLang="zh-CN"/>
              <a:t>&amp;</a:t>
            </a:r>
            <a:r>
              <a:rPr lang="zh-CN" altLang="en-US"/>
              <a:t>封装的，自己</a:t>
            </a:r>
            <a:r>
              <a:rPr lang="zh-CN" altLang="en-US"/>
              <a:t>创建：</a:t>
            </a:r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7172325" y="2001520"/>
            <a:ext cx="6096000" cy="245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000" b="1">
                <a:solidFill>
                  <a:schemeClr val="accent1"/>
                </a:solidFill>
              </a:rPr>
              <a:t>https://docs.lceda.cn/cn/SchematicLib/SchLib-Create/index.html</a:t>
            </a:r>
            <a:endParaRPr lang="zh-CN" altLang="en-US" sz="1000" b="1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 descr="新建项目 (2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582910" y="136525"/>
            <a:ext cx="1443990" cy="106362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11480" y="378460"/>
            <a:ext cx="578929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sym typeface="+mn-ea"/>
              </a:rPr>
              <a:t>如何绘制原理图？</a:t>
            </a:r>
            <a:br>
              <a:rPr lang="zh-CN" altLang="en-US">
                <a:sym typeface="+mn-ea"/>
              </a:rPr>
            </a:br>
            <a:r>
              <a:rPr lang="en-US" altLang="zh-CN">
                <a:sym typeface="+mn-ea"/>
              </a:rPr>
              <a:t>1</a:t>
            </a:r>
            <a:r>
              <a:rPr lang="zh-CN" altLang="en-US">
                <a:sym typeface="+mn-ea"/>
              </a:rPr>
              <a:t>、EDA下载、工具介绍</a:t>
            </a:r>
            <a:br>
              <a:rPr lang="zh-CN" altLang="en-US">
                <a:sym typeface="+mn-ea"/>
              </a:rPr>
            </a:br>
            <a:r>
              <a:rPr lang="en-US" altLang="zh-CN">
                <a:sym typeface="+mn-ea"/>
              </a:rPr>
              <a:t>2</a:t>
            </a:r>
            <a:r>
              <a:rPr lang="zh-CN" altLang="en-US">
                <a:sym typeface="+mn-ea"/>
              </a:rPr>
              <a:t>、从外设选型记录的编号，把器件放入EDA</a:t>
            </a:r>
            <a:br>
              <a:rPr lang="zh-CN" altLang="en-US" b="1">
                <a:sym typeface="+mn-ea"/>
              </a:rPr>
            </a:br>
            <a:r>
              <a:rPr lang="en-US" altLang="zh-CN" b="1">
                <a:sym typeface="+mn-ea"/>
              </a:rPr>
              <a:t>3</a:t>
            </a:r>
            <a:r>
              <a:rPr lang="zh-CN" altLang="en-US" b="1">
                <a:sym typeface="+mn-ea"/>
              </a:rPr>
              <a:t>、外设方案由Datasheet、</a:t>
            </a:r>
            <a:r>
              <a:rPr lang="zh-CN" altLang="en-US" b="1">
                <a:sym typeface="+mn-ea"/>
              </a:rPr>
              <a:t>论坛、TB、搜索确定</a:t>
            </a:r>
            <a:br>
              <a:rPr lang="zh-CN" altLang="en-US" b="1">
                <a:sym typeface="+mn-ea"/>
              </a:rPr>
            </a:br>
            <a:r>
              <a:rPr lang="en-US" altLang="zh-CN">
                <a:sym typeface="+mn-ea"/>
              </a:rPr>
              <a:t>4</a:t>
            </a:r>
            <a:r>
              <a:rPr lang="zh-CN" altLang="en-US">
                <a:sym typeface="+mn-ea"/>
              </a:rPr>
              <a:t>、绘制原理图</a:t>
            </a:r>
            <a:br>
              <a:rPr lang="zh-CN" altLang="en-US">
                <a:sym typeface="+mn-ea"/>
              </a:rPr>
            </a:b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2390" y="2274570"/>
            <a:ext cx="5323205" cy="394335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93675" y="3867785"/>
            <a:ext cx="10972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>
                <a:sym typeface="+mn-ea"/>
              </a:rPr>
              <a:t>电源</a:t>
            </a:r>
            <a:r>
              <a:rPr lang="zh-CN" altLang="en-US">
                <a:sym typeface="+mn-ea"/>
              </a:rPr>
              <a:t>模块</a:t>
            </a:r>
            <a:endParaRPr lang="zh-CN" altLang="en-US"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7030" y="1845945"/>
            <a:ext cx="5095240" cy="259905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5095" y="4445000"/>
            <a:ext cx="3580765" cy="213296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 descr="新建项目 (2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582910" y="136525"/>
            <a:ext cx="1443990" cy="106362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11480" y="378460"/>
            <a:ext cx="578929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sym typeface="+mn-ea"/>
              </a:rPr>
              <a:t>如何绘制原理图？</a:t>
            </a:r>
            <a:br>
              <a:rPr lang="zh-CN" altLang="en-US">
                <a:sym typeface="+mn-ea"/>
              </a:rPr>
            </a:br>
            <a:r>
              <a:rPr lang="en-US" altLang="zh-CN">
                <a:sym typeface="+mn-ea"/>
              </a:rPr>
              <a:t>1</a:t>
            </a:r>
            <a:r>
              <a:rPr lang="zh-CN" altLang="en-US">
                <a:sym typeface="+mn-ea"/>
              </a:rPr>
              <a:t>、EDA下载、工具介绍</a:t>
            </a:r>
            <a:br>
              <a:rPr lang="zh-CN" altLang="en-US">
                <a:sym typeface="+mn-ea"/>
              </a:rPr>
            </a:br>
            <a:r>
              <a:rPr lang="en-US" altLang="zh-CN">
                <a:sym typeface="+mn-ea"/>
              </a:rPr>
              <a:t>2</a:t>
            </a:r>
            <a:r>
              <a:rPr lang="zh-CN" altLang="en-US">
                <a:sym typeface="+mn-ea"/>
              </a:rPr>
              <a:t>、从外设选型记录的编号，把器件放入EDA</a:t>
            </a:r>
            <a:br>
              <a:rPr lang="zh-CN" altLang="en-US" b="1">
                <a:sym typeface="+mn-ea"/>
              </a:rPr>
            </a:br>
            <a:r>
              <a:rPr lang="en-US" altLang="zh-CN" b="1">
                <a:sym typeface="+mn-ea"/>
              </a:rPr>
              <a:t>3</a:t>
            </a:r>
            <a:r>
              <a:rPr lang="zh-CN" altLang="en-US" b="1">
                <a:sym typeface="+mn-ea"/>
              </a:rPr>
              <a:t>、外设方案由Datasheet、</a:t>
            </a:r>
            <a:r>
              <a:rPr lang="zh-CN" altLang="en-US" b="1">
                <a:sym typeface="+mn-ea"/>
              </a:rPr>
              <a:t>论坛、TB、搜索确定</a:t>
            </a:r>
            <a:br>
              <a:rPr lang="zh-CN" altLang="en-US" b="1">
                <a:sym typeface="+mn-ea"/>
              </a:rPr>
            </a:br>
            <a:r>
              <a:rPr lang="en-US" altLang="zh-CN">
                <a:sym typeface="+mn-ea"/>
              </a:rPr>
              <a:t>4</a:t>
            </a:r>
            <a:r>
              <a:rPr lang="zh-CN" altLang="en-US">
                <a:sym typeface="+mn-ea"/>
              </a:rPr>
              <a:t>、绘制原理图</a:t>
            </a:r>
            <a:br>
              <a:rPr lang="zh-CN" altLang="en-US">
                <a:sym typeface="+mn-ea"/>
              </a:rPr>
            </a:b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325880" y="4002405"/>
            <a:ext cx="10972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>
                <a:sym typeface="+mn-ea"/>
              </a:rPr>
              <a:t>主控模块</a:t>
            </a:r>
            <a:endParaRPr lang="zh-CN" altLang="en-US"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3620" y="1788795"/>
            <a:ext cx="7019925" cy="49403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 descr="新建项目 (2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582910" y="136525"/>
            <a:ext cx="1443990" cy="106362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11480" y="378460"/>
            <a:ext cx="578929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sym typeface="+mn-ea"/>
              </a:rPr>
              <a:t>如何绘制原理图？</a:t>
            </a:r>
            <a:br>
              <a:rPr lang="zh-CN" altLang="en-US">
                <a:sym typeface="+mn-ea"/>
              </a:rPr>
            </a:br>
            <a:r>
              <a:rPr lang="en-US" altLang="zh-CN">
                <a:sym typeface="+mn-ea"/>
              </a:rPr>
              <a:t>1</a:t>
            </a:r>
            <a:r>
              <a:rPr lang="zh-CN" altLang="en-US">
                <a:sym typeface="+mn-ea"/>
              </a:rPr>
              <a:t>、EDA下载、工具介绍</a:t>
            </a:r>
            <a:br>
              <a:rPr lang="zh-CN" altLang="en-US">
                <a:sym typeface="+mn-ea"/>
              </a:rPr>
            </a:br>
            <a:r>
              <a:rPr lang="en-US" altLang="zh-CN">
                <a:sym typeface="+mn-ea"/>
              </a:rPr>
              <a:t>2</a:t>
            </a:r>
            <a:r>
              <a:rPr lang="zh-CN" altLang="en-US">
                <a:sym typeface="+mn-ea"/>
              </a:rPr>
              <a:t>、从外设选型记录的编号，把器件放入EDA</a:t>
            </a:r>
            <a:br>
              <a:rPr lang="zh-CN" altLang="en-US" b="1">
                <a:sym typeface="+mn-ea"/>
              </a:rPr>
            </a:br>
            <a:r>
              <a:rPr lang="en-US" altLang="zh-CN" b="1">
                <a:sym typeface="+mn-ea"/>
              </a:rPr>
              <a:t>3</a:t>
            </a:r>
            <a:r>
              <a:rPr lang="zh-CN" altLang="en-US" b="1">
                <a:sym typeface="+mn-ea"/>
              </a:rPr>
              <a:t>、外设方案由Datasheet、</a:t>
            </a:r>
            <a:r>
              <a:rPr lang="zh-CN" altLang="en-US" b="1">
                <a:sym typeface="+mn-ea"/>
              </a:rPr>
              <a:t>论坛、TB、搜索确定</a:t>
            </a:r>
            <a:br>
              <a:rPr lang="zh-CN" altLang="en-US" b="1">
                <a:sym typeface="+mn-ea"/>
              </a:rPr>
            </a:br>
            <a:r>
              <a:rPr lang="en-US" altLang="zh-CN">
                <a:sym typeface="+mn-ea"/>
              </a:rPr>
              <a:t>4</a:t>
            </a:r>
            <a:r>
              <a:rPr lang="zh-CN" altLang="en-US">
                <a:sym typeface="+mn-ea"/>
              </a:rPr>
              <a:t>、绘制原理图</a:t>
            </a:r>
            <a:br>
              <a:rPr lang="zh-CN" altLang="en-US">
                <a:sym typeface="+mn-ea"/>
              </a:rPr>
            </a:b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203835" y="3935095"/>
            <a:ext cx="125412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>
                <a:sym typeface="+mn-ea"/>
              </a:rPr>
              <a:t>水墨屏</a:t>
            </a:r>
            <a:r>
              <a:rPr lang="en-US" altLang="zh-CN">
                <a:sym typeface="+mn-ea"/>
              </a:rPr>
              <a:t>&amp;TP</a:t>
            </a:r>
            <a:endParaRPr lang="zh-CN" altLang="en-US"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0995" y="2202815"/>
            <a:ext cx="4678680" cy="398653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3690" y="1647190"/>
            <a:ext cx="4509770" cy="292989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0940" y="4925060"/>
            <a:ext cx="2646680" cy="167767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 descr="新建项目 (2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582910" y="136525"/>
            <a:ext cx="1443990" cy="106362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11480" y="378460"/>
            <a:ext cx="578929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sym typeface="+mn-ea"/>
              </a:rPr>
              <a:t>如何绘制原理图？</a:t>
            </a:r>
            <a:br>
              <a:rPr lang="zh-CN" altLang="en-US">
                <a:sym typeface="+mn-ea"/>
              </a:rPr>
            </a:br>
            <a:r>
              <a:rPr lang="en-US" altLang="zh-CN">
                <a:sym typeface="+mn-ea"/>
              </a:rPr>
              <a:t>1</a:t>
            </a:r>
            <a:r>
              <a:rPr lang="zh-CN" altLang="en-US">
                <a:sym typeface="+mn-ea"/>
              </a:rPr>
              <a:t>、EDA下载、工具介绍</a:t>
            </a:r>
            <a:br>
              <a:rPr lang="zh-CN" altLang="en-US">
                <a:sym typeface="+mn-ea"/>
              </a:rPr>
            </a:br>
            <a:r>
              <a:rPr lang="en-US" altLang="zh-CN">
                <a:sym typeface="+mn-ea"/>
              </a:rPr>
              <a:t>2</a:t>
            </a:r>
            <a:r>
              <a:rPr lang="zh-CN" altLang="en-US">
                <a:sym typeface="+mn-ea"/>
              </a:rPr>
              <a:t>、从外设选型记录的编号，把器件放入EDA</a:t>
            </a:r>
            <a:br>
              <a:rPr lang="zh-CN" altLang="en-US" b="1">
                <a:sym typeface="+mn-ea"/>
              </a:rPr>
            </a:br>
            <a:r>
              <a:rPr lang="en-US" altLang="zh-CN" b="1">
                <a:sym typeface="+mn-ea"/>
              </a:rPr>
              <a:t>3</a:t>
            </a:r>
            <a:r>
              <a:rPr lang="zh-CN" altLang="en-US" b="1">
                <a:sym typeface="+mn-ea"/>
              </a:rPr>
              <a:t>、外设方案由Datasheet、</a:t>
            </a:r>
            <a:r>
              <a:rPr lang="zh-CN" altLang="en-US" b="1">
                <a:sym typeface="+mn-ea"/>
              </a:rPr>
              <a:t>论坛、TB、搜索确定</a:t>
            </a:r>
            <a:br>
              <a:rPr lang="zh-CN" altLang="en-US" b="1">
                <a:sym typeface="+mn-ea"/>
              </a:rPr>
            </a:br>
            <a:r>
              <a:rPr lang="en-US" altLang="zh-CN">
                <a:sym typeface="+mn-ea"/>
              </a:rPr>
              <a:t>4</a:t>
            </a:r>
            <a:r>
              <a:rPr lang="zh-CN" altLang="en-US">
                <a:sym typeface="+mn-ea"/>
              </a:rPr>
              <a:t>、绘制原理图</a:t>
            </a:r>
            <a:br>
              <a:rPr lang="zh-CN" altLang="en-US">
                <a:sym typeface="+mn-ea"/>
              </a:rPr>
            </a:b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691005" y="3935095"/>
            <a:ext cx="124460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>
                <a:sym typeface="+mn-ea"/>
              </a:rPr>
              <a:t>USB</a:t>
            </a:r>
            <a:r>
              <a:rPr lang="zh-CN" altLang="en-US">
                <a:sym typeface="+mn-ea"/>
              </a:rPr>
              <a:t>转</a:t>
            </a:r>
            <a:r>
              <a:rPr lang="zh-CN" altLang="en-US">
                <a:sym typeface="+mn-ea"/>
              </a:rPr>
              <a:t>串口</a:t>
            </a:r>
            <a:endParaRPr lang="zh-CN" altLang="en-US"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9845" y="3125470"/>
            <a:ext cx="6143625" cy="229552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 descr="新建项目 (2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582910" y="136525"/>
            <a:ext cx="1443990" cy="106362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11480" y="378460"/>
            <a:ext cx="578929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sym typeface="+mn-ea"/>
              </a:rPr>
              <a:t>如何绘制原理图？</a:t>
            </a:r>
            <a:br>
              <a:rPr lang="zh-CN" altLang="en-US">
                <a:sym typeface="+mn-ea"/>
              </a:rPr>
            </a:br>
            <a:r>
              <a:rPr lang="en-US" altLang="zh-CN">
                <a:sym typeface="+mn-ea"/>
              </a:rPr>
              <a:t>1</a:t>
            </a:r>
            <a:r>
              <a:rPr lang="zh-CN" altLang="en-US">
                <a:sym typeface="+mn-ea"/>
              </a:rPr>
              <a:t>、EDA下载、工具介绍</a:t>
            </a:r>
            <a:br>
              <a:rPr lang="zh-CN" altLang="en-US">
                <a:sym typeface="+mn-ea"/>
              </a:rPr>
            </a:br>
            <a:r>
              <a:rPr lang="en-US" altLang="zh-CN">
                <a:sym typeface="+mn-ea"/>
              </a:rPr>
              <a:t>2</a:t>
            </a:r>
            <a:r>
              <a:rPr lang="zh-CN" altLang="en-US">
                <a:sym typeface="+mn-ea"/>
              </a:rPr>
              <a:t>、从外设选型记录的编号，把器件放入EDA</a:t>
            </a:r>
            <a:br>
              <a:rPr lang="zh-CN" altLang="en-US" b="1">
                <a:sym typeface="+mn-ea"/>
              </a:rPr>
            </a:br>
            <a:r>
              <a:rPr lang="en-US" altLang="zh-CN" b="1">
                <a:sym typeface="+mn-ea"/>
              </a:rPr>
              <a:t>3</a:t>
            </a:r>
            <a:r>
              <a:rPr lang="zh-CN" altLang="en-US" b="1">
                <a:sym typeface="+mn-ea"/>
              </a:rPr>
              <a:t>、外设方案由Datasheet、</a:t>
            </a:r>
            <a:r>
              <a:rPr lang="zh-CN" altLang="en-US" b="1">
                <a:sym typeface="+mn-ea"/>
              </a:rPr>
              <a:t>论坛、TB、搜索确定</a:t>
            </a:r>
            <a:br>
              <a:rPr lang="zh-CN" altLang="en-US" b="1">
                <a:sym typeface="+mn-ea"/>
              </a:rPr>
            </a:br>
            <a:r>
              <a:rPr lang="en-US" altLang="zh-CN">
                <a:sym typeface="+mn-ea"/>
              </a:rPr>
              <a:t>4</a:t>
            </a:r>
            <a:r>
              <a:rPr lang="zh-CN" altLang="en-US">
                <a:sym typeface="+mn-ea"/>
              </a:rPr>
              <a:t>、绘制原理图</a:t>
            </a:r>
            <a:br>
              <a:rPr lang="zh-CN" altLang="en-US">
                <a:sym typeface="+mn-ea"/>
              </a:rPr>
            </a:b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904240" y="3934460"/>
            <a:ext cx="15544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>
                <a:sym typeface="+mn-ea"/>
              </a:rPr>
              <a:t>温湿度</a:t>
            </a:r>
            <a:r>
              <a:rPr lang="zh-CN" altLang="en-US">
                <a:sym typeface="+mn-ea"/>
              </a:rPr>
              <a:t>传感器</a:t>
            </a:r>
            <a:endParaRPr lang="zh-CN" altLang="en-US"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9050" y="2228215"/>
            <a:ext cx="9467850" cy="378142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 descr="新建项目 (2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582910" y="136525"/>
            <a:ext cx="1443990" cy="106362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904740" y="3136900"/>
            <a:ext cx="18084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200">
                <a:hlinkClick r:id="rId2" tooltip="" action="ppaction://hlinkfile"/>
              </a:rPr>
              <a:t>需求分析</a:t>
            </a:r>
            <a:endParaRPr lang="zh-CN" altLang="en-US" sz="3200"/>
          </a:p>
        </p:txBody>
      </p:sp>
      <p:sp>
        <p:nvSpPr>
          <p:cNvPr id="9" name="文本框 8"/>
          <p:cNvSpPr txBox="1"/>
          <p:nvPr/>
        </p:nvSpPr>
        <p:spPr>
          <a:xfrm>
            <a:off x="4917440" y="2517140"/>
            <a:ext cx="1783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一切从需求</a:t>
            </a:r>
            <a:r>
              <a:rPr lang="zh-CN" altLang="en-US"/>
              <a:t>开始</a:t>
            </a:r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4740" y="4142740"/>
            <a:ext cx="1838325" cy="180022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 descr="新建项目 (2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582910" y="136525"/>
            <a:ext cx="1443990" cy="106362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11480" y="378460"/>
            <a:ext cx="578929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sym typeface="+mn-ea"/>
              </a:rPr>
              <a:t>如何绘制原理图？</a:t>
            </a:r>
            <a:br>
              <a:rPr lang="zh-CN" altLang="en-US">
                <a:sym typeface="+mn-ea"/>
              </a:rPr>
            </a:br>
            <a:r>
              <a:rPr lang="en-US" altLang="zh-CN">
                <a:sym typeface="+mn-ea"/>
              </a:rPr>
              <a:t>1</a:t>
            </a:r>
            <a:r>
              <a:rPr lang="zh-CN" altLang="en-US">
                <a:sym typeface="+mn-ea"/>
              </a:rPr>
              <a:t>、EDA下载、工具介绍</a:t>
            </a:r>
            <a:br>
              <a:rPr lang="zh-CN" altLang="en-US">
                <a:sym typeface="+mn-ea"/>
              </a:rPr>
            </a:br>
            <a:r>
              <a:rPr lang="en-US" altLang="zh-CN">
                <a:sym typeface="+mn-ea"/>
              </a:rPr>
              <a:t>2</a:t>
            </a:r>
            <a:r>
              <a:rPr lang="zh-CN" altLang="en-US">
                <a:sym typeface="+mn-ea"/>
              </a:rPr>
              <a:t>、从外设选型记录的编号，把器件放入EDA</a:t>
            </a:r>
            <a:br>
              <a:rPr lang="zh-CN" altLang="en-US" b="1">
                <a:sym typeface="+mn-ea"/>
              </a:rPr>
            </a:br>
            <a:r>
              <a:rPr lang="en-US" altLang="zh-CN">
                <a:sym typeface="+mn-ea"/>
              </a:rPr>
              <a:t>3</a:t>
            </a:r>
            <a:r>
              <a:rPr lang="zh-CN" altLang="en-US">
                <a:sym typeface="+mn-ea"/>
              </a:rPr>
              <a:t>、外设方案由Datasheet、论坛、TB、搜索确定</a:t>
            </a:r>
            <a:br>
              <a:rPr lang="zh-CN" altLang="en-US" b="1">
                <a:sym typeface="+mn-ea"/>
              </a:rPr>
            </a:br>
            <a:r>
              <a:rPr lang="en-US" altLang="zh-CN" b="1">
                <a:sym typeface="+mn-ea"/>
              </a:rPr>
              <a:t>4</a:t>
            </a:r>
            <a:r>
              <a:rPr lang="zh-CN" altLang="en-US" b="1">
                <a:sym typeface="+mn-ea"/>
              </a:rPr>
              <a:t>、绘制原理图</a:t>
            </a:r>
            <a:br>
              <a:rPr lang="zh-CN" altLang="en-US">
                <a:sym typeface="+mn-ea"/>
              </a:rPr>
            </a:b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1375" y="2131695"/>
            <a:ext cx="7814945" cy="438785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 descr="新建项目 (2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582910" y="136525"/>
            <a:ext cx="1443990" cy="106362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9295" y="402590"/>
            <a:ext cx="4146550" cy="255333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1600" b="1">
                <a:sym typeface="+mn-ea"/>
              </a:rPr>
              <a:t>PCB L</a:t>
            </a:r>
            <a:r>
              <a:rPr lang="zh-CN" altLang="en-US" sz="1600" b="1">
                <a:sym typeface="+mn-ea"/>
              </a:rPr>
              <a:t>ayout</a:t>
            </a:r>
            <a:br>
              <a:rPr lang="zh-CN" altLang="en-US" sz="1600">
                <a:sym typeface="+mn-ea"/>
              </a:rPr>
            </a:br>
            <a:r>
              <a:rPr lang="en-US" altLang="zh-CN" sz="1600" b="1">
                <a:sym typeface="+mn-ea"/>
              </a:rPr>
              <a:t>1</a:t>
            </a:r>
            <a:r>
              <a:rPr lang="zh-CN" altLang="en-US" sz="1600" b="1">
                <a:sym typeface="+mn-ea"/>
              </a:rPr>
              <a:t>、生成PCB</a:t>
            </a:r>
            <a:br>
              <a:rPr lang="zh-CN" altLang="en-US" sz="1600" b="1">
                <a:sym typeface="+mn-ea"/>
              </a:rPr>
            </a:br>
            <a:r>
              <a:rPr lang="en-US" altLang="zh-CN" sz="1600" b="1">
                <a:sym typeface="+mn-ea"/>
              </a:rPr>
              <a:t>2</a:t>
            </a:r>
            <a:r>
              <a:rPr lang="zh-CN" altLang="en-US" sz="1600" b="1">
                <a:sym typeface="+mn-ea"/>
              </a:rPr>
              <a:t>、确定PCB layout规范</a:t>
            </a:r>
            <a:br>
              <a:rPr lang="zh-CN" altLang="en-US" sz="1600" b="1">
                <a:sym typeface="+mn-ea"/>
              </a:rPr>
            </a:br>
            <a:r>
              <a:rPr lang="en-US" altLang="zh-CN" sz="1600" b="1">
                <a:sym typeface="+mn-ea"/>
              </a:rPr>
              <a:t>3</a:t>
            </a:r>
            <a:r>
              <a:rPr lang="zh-CN" altLang="en-US" sz="1600" b="1">
                <a:sym typeface="+mn-ea"/>
              </a:rPr>
              <a:t>、绘制板框尺寸</a:t>
            </a:r>
            <a:br>
              <a:rPr lang="zh-CN" altLang="en-US" sz="1600" b="1">
                <a:sym typeface="+mn-ea"/>
              </a:rPr>
            </a:br>
            <a:r>
              <a:rPr lang="en-US" altLang="zh-CN" sz="1600">
                <a:sym typeface="+mn-ea"/>
              </a:rPr>
              <a:t>4</a:t>
            </a:r>
            <a:r>
              <a:rPr lang="zh-CN" altLang="en-US" sz="1600">
                <a:sym typeface="+mn-ea"/>
              </a:rPr>
              <a:t>、布局</a:t>
            </a:r>
            <a:endParaRPr lang="zh-CN" altLang="en-US" sz="1600">
              <a:sym typeface="+mn-ea"/>
            </a:endParaRPr>
          </a:p>
          <a:p>
            <a:pPr algn="l"/>
            <a:r>
              <a:rPr lang="en-US" altLang="zh-CN" sz="1600">
                <a:sym typeface="+mn-ea"/>
              </a:rPr>
              <a:t>5</a:t>
            </a:r>
            <a:r>
              <a:rPr lang="zh-CN" altLang="en-US" sz="1600">
                <a:sym typeface="+mn-ea"/>
              </a:rPr>
              <a:t>、布线</a:t>
            </a:r>
            <a:br>
              <a:rPr lang="zh-CN" altLang="en-US" sz="1600">
                <a:sym typeface="+mn-ea"/>
              </a:rPr>
            </a:br>
            <a:r>
              <a:rPr lang="en-US" altLang="zh-CN" sz="1600">
                <a:sym typeface="+mn-ea"/>
              </a:rPr>
              <a:t>6</a:t>
            </a:r>
            <a:r>
              <a:rPr lang="zh-CN" altLang="en-US" sz="1600">
                <a:sym typeface="+mn-ea"/>
              </a:rPr>
              <a:t>、添加过孔、测试点、泪滴、添加丝印标识</a:t>
            </a:r>
            <a:br>
              <a:rPr lang="zh-CN" altLang="en-US" sz="1600">
                <a:sym typeface="+mn-ea"/>
              </a:rPr>
            </a:br>
            <a:r>
              <a:rPr lang="en-US" altLang="zh-CN" sz="1600">
                <a:sym typeface="+mn-ea"/>
              </a:rPr>
              <a:t>7</a:t>
            </a:r>
            <a:r>
              <a:rPr lang="zh-CN" altLang="en-US" sz="1600">
                <a:sym typeface="+mn-ea"/>
              </a:rPr>
              <a:t>、DRC检查</a:t>
            </a:r>
            <a:br>
              <a:rPr lang="zh-CN" altLang="en-US" sz="1600">
                <a:sym typeface="+mn-ea"/>
              </a:rPr>
            </a:br>
            <a:endParaRPr lang="zh-CN" altLang="en-US" sz="1600"/>
          </a:p>
          <a:p>
            <a:endParaRPr lang="zh-CN" altLang="en-US" sz="160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0125" y="2467610"/>
            <a:ext cx="5111750" cy="374015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 descr="新建项目 (2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582910" y="136525"/>
            <a:ext cx="1443990" cy="106362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9295" y="402590"/>
            <a:ext cx="4146550" cy="255333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1600" b="1">
                <a:sym typeface="+mn-ea"/>
              </a:rPr>
              <a:t>PCB L</a:t>
            </a:r>
            <a:r>
              <a:rPr lang="zh-CN" altLang="en-US" sz="1600" b="1">
                <a:sym typeface="+mn-ea"/>
              </a:rPr>
              <a:t>ayout</a:t>
            </a:r>
            <a:br>
              <a:rPr lang="zh-CN" altLang="en-US" sz="1600">
                <a:sym typeface="+mn-ea"/>
              </a:rPr>
            </a:br>
            <a:r>
              <a:rPr lang="en-US" altLang="zh-CN" sz="1600">
                <a:sym typeface="+mn-ea"/>
              </a:rPr>
              <a:t>1</a:t>
            </a:r>
            <a:r>
              <a:rPr lang="zh-CN" altLang="en-US" sz="1600">
                <a:sym typeface="+mn-ea"/>
              </a:rPr>
              <a:t>、生成PCB</a:t>
            </a:r>
            <a:br>
              <a:rPr lang="zh-CN" altLang="en-US" sz="1600">
                <a:sym typeface="+mn-ea"/>
              </a:rPr>
            </a:br>
            <a:r>
              <a:rPr lang="en-US" altLang="zh-CN" sz="1600">
                <a:sym typeface="+mn-ea"/>
              </a:rPr>
              <a:t>2</a:t>
            </a:r>
            <a:r>
              <a:rPr lang="zh-CN" altLang="en-US" sz="1600">
                <a:sym typeface="+mn-ea"/>
              </a:rPr>
              <a:t>、确定PCB layout规范</a:t>
            </a:r>
            <a:br>
              <a:rPr lang="zh-CN" altLang="en-US" sz="1600">
                <a:sym typeface="+mn-ea"/>
              </a:rPr>
            </a:br>
            <a:r>
              <a:rPr lang="en-US" altLang="zh-CN" sz="1600">
                <a:sym typeface="+mn-ea"/>
              </a:rPr>
              <a:t>3</a:t>
            </a:r>
            <a:r>
              <a:rPr lang="zh-CN" altLang="en-US" sz="1600">
                <a:sym typeface="+mn-ea"/>
              </a:rPr>
              <a:t>、绘制板框尺寸</a:t>
            </a:r>
            <a:br>
              <a:rPr lang="zh-CN" altLang="en-US" sz="1600" b="1">
                <a:sym typeface="+mn-ea"/>
              </a:rPr>
            </a:br>
            <a:r>
              <a:rPr lang="en-US" altLang="zh-CN" sz="1600" b="1">
                <a:sym typeface="+mn-ea"/>
              </a:rPr>
              <a:t>4</a:t>
            </a:r>
            <a:r>
              <a:rPr lang="zh-CN" altLang="en-US" sz="1600" b="1">
                <a:sym typeface="+mn-ea"/>
              </a:rPr>
              <a:t>、布局（布局</a:t>
            </a:r>
            <a:r>
              <a:rPr lang="zh-CN" altLang="en-US" sz="1600" b="1">
                <a:sym typeface="+mn-ea"/>
              </a:rPr>
              <a:t>规范）</a:t>
            </a:r>
            <a:endParaRPr lang="zh-CN" altLang="en-US" sz="1600">
              <a:sym typeface="+mn-ea"/>
            </a:endParaRPr>
          </a:p>
          <a:p>
            <a:pPr algn="l"/>
            <a:r>
              <a:rPr lang="en-US" altLang="zh-CN" sz="1600">
                <a:sym typeface="+mn-ea"/>
              </a:rPr>
              <a:t>5</a:t>
            </a:r>
            <a:r>
              <a:rPr lang="zh-CN" altLang="en-US" sz="1600">
                <a:sym typeface="+mn-ea"/>
              </a:rPr>
              <a:t>、布线</a:t>
            </a:r>
            <a:br>
              <a:rPr lang="zh-CN" altLang="en-US" sz="1600">
                <a:sym typeface="+mn-ea"/>
              </a:rPr>
            </a:br>
            <a:r>
              <a:rPr lang="en-US" altLang="zh-CN" sz="1600">
                <a:sym typeface="+mn-ea"/>
              </a:rPr>
              <a:t>6</a:t>
            </a:r>
            <a:r>
              <a:rPr lang="zh-CN" altLang="en-US" sz="1600">
                <a:sym typeface="+mn-ea"/>
              </a:rPr>
              <a:t>、添加过孔、测试点、泪滴、添加丝印标识</a:t>
            </a:r>
            <a:br>
              <a:rPr lang="zh-CN" altLang="en-US" sz="1600">
                <a:sym typeface="+mn-ea"/>
              </a:rPr>
            </a:br>
            <a:r>
              <a:rPr lang="en-US" altLang="zh-CN" sz="1600">
                <a:sym typeface="+mn-ea"/>
              </a:rPr>
              <a:t>7</a:t>
            </a:r>
            <a:r>
              <a:rPr lang="zh-CN" altLang="en-US" sz="1600">
                <a:sym typeface="+mn-ea"/>
              </a:rPr>
              <a:t>、DRC检查</a:t>
            </a:r>
            <a:br>
              <a:rPr lang="zh-CN" altLang="en-US" sz="1600">
                <a:sym typeface="+mn-ea"/>
              </a:rPr>
            </a:br>
            <a:endParaRPr lang="zh-CN" altLang="en-US" sz="1600"/>
          </a:p>
          <a:p>
            <a:endParaRPr lang="zh-CN" altLang="en-US" sz="1600"/>
          </a:p>
        </p:txBody>
      </p:sp>
      <p:sp>
        <p:nvSpPr>
          <p:cNvPr id="5" name="文本框 4"/>
          <p:cNvSpPr txBox="1"/>
          <p:nvPr/>
        </p:nvSpPr>
        <p:spPr>
          <a:xfrm>
            <a:off x="668020" y="3273425"/>
            <a:ext cx="11358880" cy="230695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1600"/>
              <a:t>①． 按电气性能合理分区，一般分为：数字电路区(即怕干扰、又产生干扰)、模拟电路区(怕干扰)、功率驱动区（干扰源）；</a:t>
            </a:r>
            <a:endParaRPr lang="zh-CN" altLang="en-US" sz="1600"/>
          </a:p>
          <a:p>
            <a:pPr algn="l"/>
            <a:r>
              <a:rPr lang="zh-CN" altLang="en-US" sz="1600"/>
              <a:t>②． 完成同一功能的电路，应尽量靠近放置，并调整各元器件以保证连线最为简洁；</a:t>
            </a:r>
            <a:endParaRPr lang="zh-CN" altLang="en-US" sz="1600"/>
          </a:p>
          <a:p>
            <a:pPr algn="l"/>
            <a:r>
              <a:rPr lang="zh-CN" altLang="en-US" sz="1600"/>
              <a:t>③． 对于质量大的元器件应考虑安装位置和安装强度；发热元件应与温度敏感元件分开放置，必要时还应考虑热对流措施；</a:t>
            </a:r>
            <a:endParaRPr lang="zh-CN" altLang="en-US" sz="1600"/>
          </a:p>
          <a:p>
            <a:pPr algn="l"/>
            <a:r>
              <a:rPr lang="zh-CN" altLang="en-US" sz="1600"/>
              <a:t>④． I/O驱动器件尽量靠近印刷板的边、靠近引出接插件；</a:t>
            </a:r>
            <a:endParaRPr lang="zh-CN" altLang="en-US" sz="1600"/>
          </a:p>
          <a:p>
            <a:pPr algn="l"/>
            <a:r>
              <a:rPr lang="zh-CN" altLang="en-US" sz="1600"/>
              <a:t>⑤． 时钟产生器（如：晶振或钟振）要尽量靠近用到该时钟的器件；</a:t>
            </a:r>
            <a:endParaRPr lang="zh-CN" altLang="en-US" sz="1600"/>
          </a:p>
          <a:p>
            <a:pPr algn="l"/>
            <a:r>
              <a:rPr lang="zh-CN" altLang="en-US" sz="1600"/>
              <a:t>⑥． 布局要求要均衡，疏密有序，不能头重脚轻或一头沉</a:t>
            </a:r>
            <a:endParaRPr lang="zh-CN" altLang="en-US" sz="1600"/>
          </a:p>
          <a:p>
            <a:pPr algn="l"/>
            <a:endParaRPr lang="zh-CN" altLang="en-US" sz="1600"/>
          </a:p>
          <a:p>
            <a:pPr algn="l"/>
            <a:r>
              <a:rPr lang="zh-CN" altLang="en-US" sz="1600"/>
              <a:t>在放置元器件时，一定要考虑元器件的实际尺寸大小（所占面积和高度）、元器件之间的相对位置，以保证电路板的电气性能</a:t>
            </a:r>
            <a:endParaRPr lang="zh-CN" altLang="en-US" sz="1600"/>
          </a:p>
          <a:p>
            <a:pPr algn="l"/>
            <a:r>
              <a:rPr lang="zh-CN" altLang="en-US" sz="1600"/>
              <a:t>和生产安装的可行性和便利性。</a:t>
            </a:r>
            <a:endParaRPr lang="zh-CN" altLang="en-US" sz="16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 descr="新建项目 (2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582910" y="136525"/>
            <a:ext cx="1443990" cy="106362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9295" y="402590"/>
            <a:ext cx="4146550" cy="255333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1600" b="1">
                <a:sym typeface="+mn-ea"/>
              </a:rPr>
              <a:t>PCB L</a:t>
            </a:r>
            <a:r>
              <a:rPr lang="zh-CN" altLang="en-US" sz="1600" b="1">
                <a:sym typeface="+mn-ea"/>
              </a:rPr>
              <a:t>ayout</a:t>
            </a:r>
            <a:br>
              <a:rPr lang="zh-CN" altLang="en-US" sz="1600">
                <a:sym typeface="+mn-ea"/>
              </a:rPr>
            </a:br>
            <a:r>
              <a:rPr lang="en-US" altLang="zh-CN" sz="1600">
                <a:sym typeface="+mn-ea"/>
              </a:rPr>
              <a:t>1</a:t>
            </a:r>
            <a:r>
              <a:rPr lang="zh-CN" altLang="en-US" sz="1600">
                <a:sym typeface="+mn-ea"/>
              </a:rPr>
              <a:t>、生成PCB</a:t>
            </a:r>
            <a:br>
              <a:rPr lang="zh-CN" altLang="en-US" sz="1600">
                <a:sym typeface="+mn-ea"/>
              </a:rPr>
            </a:br>
            <a:r>
              <a:rPr lang="en-US" altLang="zh-CN" sz="1600">
                <a:sym typeface="+mn-ea"/>
              </a:rPr>
              <a:t>2</a:t>
            </a:r>
            <a:r>
              <a:rPr lang="zh-CN" altLang="en-US" sz="1600">
                <a:sym typeface="+mn-ea"/>
              </a:rPr>
              <a:t>、确定PCB layout规范</a:t>
            </a:r>
            <a:br>
              <a:rPr lang="zh-CN" altLang="en-US" sz="1600">
                <a:sym typeface="+mn-ea"/>
              </a:rPr>
            </a:br>
            <a:r>
              <a:rPr lang="en-US" altLang="zh-CN" sz="1600">
                <a:sym typeface="+mn-ea"/>
              </a:rPr>
              <a:t>3</a:t>
            </a:r>
            <a:r>
              <a:rPr lang="zh-CN" altLang="en-US" sz="1600">
                <a:sym typeface="+mn-ea"/>
              </a:rPr>
              <a:t>、绘制板框尺寸</a:t>
            </a:r>
            <a:br>
              <a:rPr lang="zh-CN" altLang="en-US" sz="1600">
                <a:sym typeface="+mn-ea"/>
              </a:rPr>
            </a:br>
            <a:r>
              <a:rPr lang="en-US" altLang="zh-CN" sz="1600">
                <a:sym typeface="+mn-ea"/>
              </a:rPr>
              <a:t>4</a:t>
            </a:r>
            <a:r>
              <a:rPr lang="zh-CN" altLang="en-US" sz="1600">
                <a:sym typeface="+mn-ea"/>
              </a:rPr>
              <a:t>、布局</a:t>
            </a:r>
            <a:endParaRPr lang="zh-CN" altLang="en-US" sz="1600">
              <a:sym typeface="+mn-ea"/>
            </a:endParaRPr>
          </a:p>
          <a:p>
            <a:pPr algn="l"/>
            <a:r>
              <a:rPr lang="en-US" altLang="zh-CN" sz="1600" b="1">
                <a:sym typeface="+mn-ea"/>
              </a:rPr>
              <a:t>5</a:t>
            </a:r>
            <a:r>
              <a:rPr lang="zh-CN" altLang="en-US" sz="1600" b="1">
                <a:sym typeface="+mn-ea"/>
              </a:rPr>
              <a:t>、</a:t>
            </a:r>
            <a:r>
              <a:rPr lang="zh-CN" altLang="en-US" sz="1600" b="1">
                <a:sym typeface="+mn-ea"/>
              </a:rPr>
              <a:t>布线（走线</a:t>
            </a:r>
            <a:r>
              <a:rPr lang="zh-CN" altLang="en-US" sz="1600" b="1">
                <a:sym typeface="+mn-ea"/>
              </a:rPr>
              <a:t>规范）</a:t>
            </a:r>
            <a:br>
              <a:rPr lang="zh-CN" altLang="en-US" sz="1600">
                <a:sym typeface="+mn-ea"/>
              </a:rPr>
            </a:br>
            <a:r>
              <a:rPr lang="en-US" altLang="zh-CN" sz="1600">
                <a:sym typeface="+mn-ea"/>
              </a:rPr>
              <a:t>6</a:t>
            </a:r>
            <a:r>
              <a:rPr lang="zh-CN" altLang="en-US" sz="1600">
                <a:sym typeface="+mn-ea"/>
              </a:rPr>
              <a:t>、添加过孔、测试点、泪滴、添加丝印标识</a:t>
            </a:r>
            <a:br>
              <a:rPr lang="zh-CN" altLang="en-US" sz="1600">
                <a:sym typeface="+mn-ea"/>
              </a:rPr>
            </a:br>
            <a:r>
              <a:rPr lang="en-US" altLang="zh-CN" sz="1600">
                <a:sym typeface="+mn-ea"/>
              </a:rPr>
              <a:t>7</a:t>
            </a:r>
            <a:r>
              <a:rPr lang="zh-CN" altLang="en-US" sz="1600">
                <a:sym typeface="+mn-ea"/>
              </a:rPr>
              <a:t>、DRC检查</a:t>
            </a:r>
            <a:br>
              <a:rPr lang="zh-CN" altLang="en-US" sz="1600">
                <a:sym typeface="+mn-ea"/>
              </a:rPr>
            </a:br>
            <a:endParaRPr lang="zh-CN" altLang="en-US" sz="1600"/>
          </a:p>
          <a:p>
            <a:endParaRPr lang="zh-CN" altLang="en-US" sz="1600"/>
          </a:p>
        </p:txBody>
      </p:sp>
      <p:sp>
        <p:nvSpPr>
          <p:cNvPr id="5" name="文本框 4"/>
          <p:cNvSpPr txBox="1"/>
          <p:nvPr/>
        </p:nvSpPr>
        <p:spPr>
          <a:xfrm>
            <a:off x="806450" y="2717165"/>
            <a:ext cx="8925560" cy="181483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1600"/>
              <a:t>①．一般情况下，首先对电源、摸拟小信号、高速信号、时钟信号和同步信号等关键信号优先。</a:t>
            </a:r>
            <a:endParaRPr lang="zh-CN" altLang="en-US" sz="1600"/>
          </a:p>
          <a:p>
            <a:pPr algn="l"/>
            <a:r>
              <a:rPr lang="en-US" altLang="zh-CN" sz="1600"/>
              <a:t>         </a:t>
            </a:r>
            <a:r>
              <a:rPr lang="zh-CN" altLang="en-US" sz="1600"/>
              <a:t>尽量加宽电源、地线宽度，最好是地线比电源线宽，它们的关系是：地线＞电源线＞信号线，</a:t>
            </a:r>
            <a:endParaRPr lang="zh-CN" altLang="en-US" sz="1600"/>
          </a:p>
          <a:p>
            <a:pPr algn="l"/>
            <a:r>
              <a:rPr lang="zh-CN" altLang="en-US" sz="1600"/>
              <a:t>②． 预先对要求比较严格的线（如高频线）进行布线，必要时应加地线隔离</a:t>
            </a:r>
            <a:endParaRPr lang="zh-CN" altLang="en-US" sz="1600"/>
          </a:p>
          <a:p>
            <a:pPr algn="l"/>
            <a:r>
              <a:rPr lang="zh-CN" altLang="en-US" sz="1600"/>
              <a:t> </a:t>
            </a:r>
            <a:r>
              <a:rPr lang="en-US" altLang="zh-CN" sz="1600"/>
              <a:t>         </a:t>
            </a:r>
            <a:r>
              <a:rPr lang="zh-CN" altLang="en-US" sz="1600"/>
              <a:t>两相邻层的布线要互相垂直，平行容易产生寄生耦合。</a:t>
            </a:r>
            <a:endParaRPr lang="zh-CN" altLang="en-US" sz="1600"/>
          </a:p>
          <a:p>
            <a:pPr algn="l"/>
            <a:r>
              <a:rPr lang="zh-CN" altLang="en-US" sz="1600"/>
              <a:t>③． 振荡器外壳接地，时钟线要尽量短，且不能引得到处都是。</a:t>
            </a:r>
            <a:endParaRPr lang="zh-CN" altLang="en-US" sz="1600"/>
          </a:p>
          <a:p>
            <a:pPr algn="l"/>
            <a:r>
              <a:rPr lang="zh-CN" altLang="en-US" sz="1600"/>
              <a:t>④． 尽可能采用45°的折线布线，不可使用90</a:t>
            </a:r>
            <a:r>
              <a:rPr lang="zh-CN" altLang="en-US" sz="1600"/>
              <a:t>°折线，以减小高频信号的辐射</a:t>
            </a:r>
            <a:endParaRPr lang="zh-CN" altLang="en-US" sz="1600"/>
          </a:p>
          <a:p>
            <a:pPr algn="l"/>
            <a:r>
              <a:rPr lang="zh-CN" altLang="en-US" sz="1600"/>
              <a:t>⑤． 任何信号线都不要形成环路，如不可避免，环路应尽量小；</a:t>
            </a:r>
            <a:endParaRPr lang="zh-CN" altLang="en-US" sz="1600"/>
          </a:p>
        </p:txBody>
      </p:sp>
      <p:sp>
        <p:nvSpPr>
          <p:cNvPr id="4" name="文本框 3"/>
          <p:cNvSpPr txBox="1"/>
          <p:nvPr/>
        </p:nvSpPr>
        <p:spPr>
          <a:xfrm>
            <a:off x="918210" y="4931410"/>
            <a:ext cx="403352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600">
                <a:hlinkClick r:id="rId2" action="ppaction://hlinkfile"/>
              </a:rPr>
              <a:t>布线技巧</a:t>
            </a:r>
            <a:r>
              <a:rPr lang="en-US" altLang="zh-CN" sz="1600">
                <a:hlinkClick r:id="rId2" action="ppaction://hlinkfile"/>
              </a:rPr>
              <a:t>_1</a:t>
            </a:r>
            <a:endParaRPr lang="en-US" altLang="zh-CN" sz="1600">
              <a:hlinkClick r:id="rId2" action="ppaction://hlinkfile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18210" y="5355590"/>
            <a:ext cx="403352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600">
                <a:hlinkClick r:id="rId3" action="ppaction://hlinkfile"/>
              </a:rPr>
              <a:t>布线技巧</a:t>
            </a:r>
            <a:r>
              <a:rPr lang="en-US" altLang="zh-CN" sz="1600">
                <a:hlinkClick r:id="rId3" action="ppaction://hlinkfile"/>
              </a:rPr>
              <a:t>_2</a:t>
            </a:r>
            <a:endParaRPr lang="en-US" altLang="zh-CN" sz="1600">
              <a:hlinkClick r:id="rId3" action="ppaction://hlinkfile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918210" y="5779770"/>
            <a:ext cx="403352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600">
                <a:hlinkClick r:id="rId4" action="ppaction://hlinkfile"/>
              </a:rPr>
              <a:t>布线技巧</a:t>
            </a:r>
            <a:r>
              <a:rPr lang="en-US" altLang="zh-CN" sz="1600">
                <a:hlinkClick r:id="rId4" action="ppaction://hlinkfile"/>
              </a:rPr>
              <a:t>_3</a:t>
            </a:r>
            <a:endParaRPr lang="en-US" altLang="zh-CN" sz="1600">
              <a:hlinkClick r:id="rId4" action="ppaction://hlinkfile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 descr="新建项目 (2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582910" y="136525"/>
            <a:ext cx="1443990" cy="106362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9295" y="402590"/>
            <a:ext cx="4146550" cy="255333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1600" b="1">
                <a:sym typeface="+mn-ea"/>
              </a:rPr>
              <a:t>PCB L</a:t>
            </a:r>
            <a:r>
              <a:rPr lang="zh-CN" altLang="en-US" sz="1600" b="1">
                <a:sym typeface="+mn-ea"/>
              </a:rPr>
              <a:t>ayout</a:t>
            </a:r>
            <a:br>
              <a:rPr lang="zh-CN" altLang="en-US" sz="1600">
                <a:sym typeface="+mn-ea"/>
              </a:rPr>
            </a:br>
            <a:r>
              <a:rPr lang="en-US" altLang="zh-CN" sz="1600">
                <a:sym typeface="+mn-ea"/>
              </a:rPr>
              <a:t>1</a:t>
            </a:r>
            <a:r>
              <a:rPr lang="zh-CN" altLang="en-US" sz="1600">
                <a:sym typeface="+mn-ea"/>
              </a:rPr>
              <a:t>、生成PCB</a:t>
            </a:r>
            <a:br>
              <a:rPr lang="zh-CN" altLang="en-US" sz="1600">
                <a:sym typeface="+mn-ea"/>
              </a:rPr>
            </a:br>
            <a:r>
              <a:rPr lang="en-US" altLang="zh-CN" sz="1600">
                <a:sym typeface="+mn-ea"/>
              </a:rPr>
              <a:t>2</a:t>
            </a:r>
            <a:r>
              <a:rPr lang="zh-CN" altLang="en-US" sz="1600">
                <a:sym typeface="+mn-ea"/>
              </a:rPr>
              <a:t>、确定PCB layout规范</a:t>
            </a:r>
            <a:br>
              <a:rPr lang="zh-CN" altLang="en-US" sz="1600">
                <a:sym typeface="+mn-ea"/>
              </a:rPr>
            </a:br>
            <a:r>
              <a:rPr lang="en-US" altLang="zh-CN" sz="1600">
                <a:sym typeface="+mn-ea"/>
              </a:rPr>
              <a:t>3</a:t>
            </a:r>
            <a:r>
              <a:rPr lang="zh-CN" altLang="en-US" sz="1600">
                <a:sym typeface="+mn-ea"/>
              </a:rPr>
              <a:t>、绘制板框尺寸</a:t>
            </a:r>
            <a:br>
              <a:rPr lang="zh-CN" altLang="en-US" sz="1600">
                <a:sym typeface="+mn-ea"/>
              </a:rPr>
            </a:br>
            <a:r>
              <a:rPr lang="en-US" altLang="zh-CN" sz="1600">
                <a:sym typeface="+mn-ea"/>
              </a:rPr>
              <a:t>4</a:t>
            </a:r>
            <a:r>
              <a:rPr lang="zh-CN" altLang="en-US" sz="1600">
                <a:sym typeface="+mn-ea"/>
              </a:rPr>
              <a:t>、布局</a:t>
            </a:r>
            <a:endParaRPr lang="zh-CN" altLang="en-US" sz="1600">
              <a:sym typeface="+mn-ea"/>
            </a:endParaRPr>
          </a:p>
          <a:p>
            <a:pPr algn="l"/>
            <a:r>
              <a:rPr lang="en-US" altLang="zh-CN" sz="1600">
                <a:sym typeface="+mn-ea"/>
              </a:rPr>
              <a:t>5</a:t>
            </a:r>
            <a:r>
              <a:rPr lang="zh-CN" altLang="en-US" sz="1600">
                <a:sym typeface="+mn-ea"/>
              </a:rPr>
              <a:t>、布线</a:t>
            </a:r>
            <a:br>
              <a:rPr lang="zh-CN" altLang="en-US" sz="1600">
                <a:sym typeface="+mn-ea"/>
              </a:rPr>
            </a:br>
            <a:r>
              <a:rPr lang="en-US" altLang="zh-CN" sz="1600" b="1">
                <a:sym typeface="+mn-ea"/>
              </a:rPr>
              <a:t>6</a:t>
            </a:r>
            <a:r>
              <a:rPr lang="zh-CN" altLang="en-US" sz="1600" b="1">
                <a:sym typeface="+mn-ea"/>
              </a:rPr>
              <a:t>、添加过孔、测试点、泪滴、添加丝印标识</a:t>
            </a:r>
            <a:br>
              <a:rPr lang="zh-CN" altLang="en-US" sz="1600" b="1">
                <a:sym typeface="+mn-ea"/>
              </a:rPr>
            </a:br>
            <a:r>
              <a:rPr lang="en-US" altLang="zh-CN" sz="1600" b="1">
                <a:sym typeface="+mn-ea"/>
              </a:rPr>
              <a:t>7</a:t>
            </a:r>
            <a:r>
              <a:rPr lang="zh-CN" altLang="en-US" sz="1600" b="1">
                <a:sym typeface="+mn-ea"/>
              </a:rPr>
              <a:t>、DRC检查，</a:t>
            </a:r>
            <a:r>
              <a:rPr lang="en-US" altLang="zh-CN" sz="1600" b="1">
                <a:sym typeface="+mn-ea"/>
              </a:rPr>
              <a:t>3D</a:t>
            </a:r>
            <a:r>
              <a:rPr lang="zh-CN" altLang="en-US" sz="1600" b="1">
                <a:sym typeface="+mn-ea"/>
              </a:rPr>
              <a:t>检查</a:t>
            </a:r>
            <a:br>
              <a:rPr lang="zh-CN" altLang="en-US" sz="1600">
                <a:sym typeface="+mn-ea"/>
              </a:rPr>
            </a:br>
            <a:endParaRPr lang="zh-CN" altLang="en-US" sz="1600"/>
          </a:p>
          <a:p>
            <a:endParaRPr lang="zh-CN" altLang="en-US" sz="160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5560" y="2539365"/>
            <a:ext cx="4761230" cy="388112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2350" y="2539365"/>
            <a:ext cx="3786505" cy="391858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 descr="新建项目 (2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582910" y="136525"/>
            <a:ext cx="1443990" cy="106362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610235" y="2326005"/>
            <a:ext cx="2621915" cy="1938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 fontAlgn="auto">
              <a:lnSpc>
                <a:spcPct val="150000"/>
              </a:lnSpc>
            </a:pPr>
            <a:r>
              <a:rPr lang="zh-CN" altLang="en-US" sz="1600" b="1">
                <a:sym typeface="+mn-ea"/>
              </a:rPr>
              <a:t>生产</a:t>
            </a:r>
            <a:endParaRPr lang="zh-CN" altLang="en-US" sz="1600" b="1">
              <a:sym typeface="+mn-ea"/>
            </a:endParaRPr>
          </a:p>
          <a:p>
            <a:pPr algn="l" fontAlgn="auto">
              <a:lnSpc>
                <a:spcPct val="150000"/>
              </a:lnSpc>
            </a:pPr>
            <a:r>
              <a:rPr lang="en-US" altLang="zh-CN" sz="1600">
                <a:sym typeface="+mn-ea"/>
                <a:hlinkClick r:id="rId2" action="ppaction://hlinkfile"/>
              </a:rPr>
              <a:t>1</a:t>
            </a:r>
            <a:r>
              <a:rPr lang="zh-CN" altLang="en-US" sz="1600">
                <a:sym typeface="+mn-ea"/>
                <a:hlinkClick r:id="rId2" action="ppaction://hlinkfile"/>
              </a:rPr>
              <a:t>、PCB下单</a:t>
            </a:r>
            <a:endParaRPr lang="zh-CN" altLang="en-US" sz="1600">
              <a:sym typeface="+mn-ea"/>
            </a:endParaRPr>
          </a:p>
          <a:p>
            <a:pPr algn="l" fontAlgn="auto">
              <a:lnSpc>
                <a:spcPct val="150000"/>
              </a:lnSpc>
            </a:pPr>
            <a:r>
              <a:rPr lang="en-US" altLang="zh-CN" sz="1600">
                <a:sym typeface="+mn-ea"/>
                <a:hlinkClick r:id="rId3" action="ppaction://hlinkfile"/>
              </a:rPr>
              <a:t>2</a:t>
            </a:r>
            <a:r>
              <a:rPr lang="zh-CN" altLang="en-US" sz="1600">
                <a:sym typeface="+mn-ea"/>
                <a:hlinkClick r:id="rId3" action="ppaction://hlinkfile"/>
              </a:rPr>
              <a:t>、元器件采购</a:t>
            </a:r>
            <a:endParaRPr lang="zh-CN" altLang="en-US" sz="1600">
              <a:sym typeface="+mn-ea"/>
            </a:endParaRPr>
          </a:p>
          <a:p>
            <a:pPr algn="l" fontAlgn="auto">
              <a:lnSpc>
                <a:spcPct val="150000"/>
              </a:lnSpc>
            </a:pPr>
            <a:r>
              <a:rPr lang="en-US" altLang="zh-CN" sz="1600">
                <a:sym typeface="+mn-ea"/>
              </a:rPr>
              <a:t>3</a:t>
            </a:r>
            <a:r>
              <a:rPr lang="zh-CN" altLang="en-US" sz="1600">
                <a:sym typeface="+mn-ea"/>
              </a:rPr>
              <a:t>、SMT</a:t>
            </a:r>
            <a:r>
              <a:rPr lang="en-US" altLang="zh-CN" sz="1600">
                <a:sym typeface="+mn-ea"/>
              </a:rPr>
              <a:t>&amp;</a:t>
            </a:r>
            <a:r>
              <a:rPr lang="zh-CN" altLang="en-US" sz="1600">
                <a:sym typeface="+mn-ea"/>
              </a:rPr>
              <a:t>钢网下单</a:t>
            </a:r>
            <a:br>
              <a:rPr lang="zh-CN" altLang="en-US" sz="1600">
                <a:sym typeface="+mn-ea"/>
              </a:rPr>
            </a:br>
            <a:endParaRPr lang="zh-CN" altLang="en-US" sz="160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7530" y="4575810"/>
            <a:ext cx="4395470" cy="228219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05125" y="2880360"/>
            <a:ext cx="9615805" cy="158051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64205" y="357505"/>
            <a:ext cx="2466975" cy="7810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32150" y="1347470"/>
            <a:ext cx="3943350" cy="1323975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 descr="新建项目 (2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582910" y="136525"/>
            <a:ext cx="1443990" cy="106362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490220" y="718185"/>
            <a:ext cx="2317750" cy="156845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fontAlgn="auto">
              <a:lnSpc>
                <a:spcPct val="150000"/>
              </a:lnSpc>
            </a:pPr>
            <a:r>
              <a:rPr lang="zh-CN" altLang="en-US" sz="1600" b="1">
                <a:sym typeface="+mn-ea"/>
              </a:rPr>
              <a:t>焊接</a:t>
            </a:r>
            <a:br>
              <a:rPr lang="zh-CN" altLang="en-US" sz="1600">
                <a:sym typeface="+mn-ea"/>
              </a:rPr>
            </a:br>
            <a:r>
              <a:rPr lang="en-US" altLang="zh-CN" sz="1600">
                <a:sym typeface="+mn-ea"/>
              </a:rPr>
              <a:t>1</a:t>
            </a:r>
            <a:r>
              <a:rPr lang="zh-CN" altLang="en-US" sz="1600">
                <a:sym typeface="+mn-ea"/>
              </a:rPr>
              <a:t>、</a:t>
            </a:r>
            <a:r>
              <a:rPr lang="en-US" altLang="zh-CN" sz="1600">
                <a:sym typeface="+mn-ea"/>
              </a:rPr>
              <a:t>S</a:t>
            </a:r>
            <a:r>
              <a:rPr lang="zh-CN" altLang="en-US" sz="1600">
                <a:sym typeface="+mn-ea"/>
              </a:rPr>
              <a:t>MT</a:t>
            </a:r>
            <a:endParaRPr lang="zh-CN" altLang="en-US" sz="1600">
              <a:sym typeface="+mn-ea"/>
            </a:endParaRPr>
          </a:p>
          <a:p>
            <a:pPr fontAlgn="auto">
              <a:lnSpc>
                <a:spcPct val="150000"/>
              </a:lnSpc>
            </a:pPr>
            <a:r>
              <a:rPr lang="en-US" altLang="zh-CN" sz="1600">
                <a:sym typeface="+mn-ea"/>
              </a:rPr>
              <a:t>2</a:t>
            </a:r>
            <a:r>
              <a:rPr lang="zh-CN" altLang="en-US" sz="1600">
                <a:sym typeface="+mn-ea"/>
              </a:rPr>
              <a:t>、</a:t>
            </a:r>
            <a:r>
              <a:rPr lang="zh-CN" altLang="en-US" sz="1600">
                <a:sym typeface="+mn-ea"/>
              </a:rPr>
              <a:t>加热台、热风枪焊接</a:t>
            </a:r>
            <a:endParaRPr lang="zh-CN" altLang="en-US" sz="1600">
              <a:sym typeface="+mn-ea"/>
            </a:endParaRPr>
          </a:p>
          <a:p>
            <a:pPr fontAlgn="auto">
              <a:lnSpc>
                <a:spcPct val="150000"/>
              </a:lnSpc>
            </a:pPr>
            <a:r>
              <a:rPr lang="en-US" altLang="zh-CN" sz="1600">
                <a:sym typeface="+mn-ea"/>
              </a:rPr>
              <a:t>3</a:t>
            </a:r>
            <a:r>
              <a:rPr lang="zh-CN" altLang="en-US" sz="1600">
                <a:sym typeface="+mn-ea"/>
              </a:rPr>
              <a:t>、手工焊接</a:t>
            </a:r>
            <a:endParaRPr lang="zh-CN" altLang="en-US" sz="1600"/>
          </a:p>
        </p:txBody>
      </p:sp>
      <p:pic>
        <p:nvPicPr>
          <p:cNvPr id="107" name="图片 106"/>
          <p:cNvPicPr/>
          <p:nvPr/>
        </p:nvPicPr>
        <p:blipFill>
          <a:blip r:embed="rId2"/>
          <a:stretch>
            <a:fillRect/>
          </a:stretch>
        </p:blipFill>
        <p:spPr>
          <a:xfrm>
            <a:off x="233045" y="3074035"/>
            <a:ext cx="4688840" cy="312610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8" name="图片 107"/>
          <p:cNvPicPr/>
          <p:nvPr/>
        </p:nvPicPr>
        <p:blipFill>
          <a:blip r:embed="rId3"/>
          <a:stretch>
            <a:fillRect/>
          </a:stretch>
        </p:blipFill>
        <p:spPr>
          <a:xfrm>
            <a:off x="8014335" y="3199130"/>
            <a:ext cx="4012565" cy="267589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3200" y="4823460"/>
            <a:ext cx="2427605" cy="196977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03215" y="2509520"/>
            <a:ext cx="2129790" cy="220726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 descr="新建项目 (2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582910" y="136525"/>
            <a:ext cx="1443990" cy="106362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563880" y="631190"/>
            <a:ext cx="3740150" cy="156845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fontAlgn="auto">
              <a:lnSpc>
                <a:spcPct val="150000"/>
              </a:lnSpc>
            </a:pPr>
            <a:r>
              <a:rPr lang="zh-CN" altLang="en-US" sz="1600" b="1">
                <a:sym typeface="+mn-ea"/>
              </a:rPr>
              <a:t>调试</a:t>
            </a:r>
            <a:br>
              <a:rPr lang="zh-CN" altLang="en-US" sz="1600">
                <a:sym typeface="+mn-ea"/>
              </a:rPr>
            </a:br>
            <a:r>
              <a:rPr lang="en-US" altLang="zh-CN" sz="1600">
                <a:sym typeface="+mn-ea"/>
              </a:rPr>
              <a:t>1</a:t>
            </a:r>
            <a:r>
              <a:rPr lang="zh-CN" altLang="en-US" sz="1600">
                <a:sym typeface="+mn-ea"/>
              </a:rPr>
              <a:t>、目测是否焊接</a:t>
            </a:r>
            <a:r>
              <a:rPr lang="zh-CN" altLang="en-US" sz="1600">
                <a:sym typeface="+mn-ea"/>
              </a:rPr>
              <a:t>错误、虚</a:t>
            </a:r>
            <a:r>
              <a:rPr lang="zh-CN" altLang="en-US" sz="1600">
                <a:sym typeface="+mn-ea"/>
              </a:rPr>
              <a:t>焊</a:t>
            </a:r>
            <a:endParaRPr lang="zh-CN" altLang="en-US" sz="1600">
              <a:sym typeface="+mn-ea"/>
            </a:endParaRPr>
          </a:p>
          <a:p>
            <a:pPr fontAlgn="auto">
              <a:lnSpc>
                <a:spcPct val="150000"/>
              </a:lnSpc>
            </a:pPr>
            <a:r>
              <a:rPr lang="en-US" altLang="zh-CN" sz="1600">
                <a:sym typeface="+mn-ea"/>
              </a:rPr>
              <a:t>2</a:t>
            </a:r>
            <a:r>
              <a:rPr lang="zh-CN" altLang="en-US" sz="1600">
                <a:sym typeface="+mn-ea"/>
              </a:rPr>
              <a:t>、万用表测量</a:t>
            </a:r>
            <a:r>
              <a:rPr lang="zh-CN" altLang="en-US" sz="1600">
                <a:sym typeface="+mn-ea"/>
              </a:rPr>
              <a:t>是否短路、开路</a:t>
            </a:r>
            <a:endParaRPr lang="zh-CN" altLang="en-US" sz="1600">
              <a:sym typeface="+mn-ea"/>
            </a:endParaRPr>
          </a:p>
          <a:p>
            <a:pPr fontAlgn="auto">
              <a:lnSpc>
                <a:spcPct val="150000"/>
              </a:lnSpc>
            </a:pPr>
            <a:r>
              <a:rPr lang="en-US" altLang="zh-CN" sz="1600">
                <a:sym typeface="+mn-ea"/>
              </a:rPr>
              <a:t>3</a:t>
            </a:r>
            <a:r>
              <a:rPr lang="zh-CN" altLang="en-US" sz="1600">
                <a:sym typeface="+mn-ea"/>
              </a:rPr>
              <a:t>、示波器测量电源、</a:t>
            </a:r>
            <a:r>
              <a:rPr lang="zh-CN" altLang="en-US" sz="1600">
                <a:sym typeface="+mn-ea"/>
              </a:rPr>
              <a:t>信号纹波是否正常</a:t>
            </a:r>
            <a:endParaRPr lang="zh-CN" altLang="en-US" sz="160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320" y="2925445"/>
            <a:ext cx="4295775" cy="29622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0945" y="2830195"/>
            <a:ext cx="4905375" cy="3057525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 descr="新建项目 (2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582910" y="136525"/>
            <a:ext cx="1443990" cy="106362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41680" y="701675"/>
            <a:ext cx="5504180" cy="2584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fontAlgn="auto">
              <a:lnSpc>
                <a:spcPct val="150000"/>
              </a:lnSpc>
            </a:pPr>
            <a:r>
              <a:rPr lang="zh-CN" altLang="en-US" b="1">
                <a:sym typeface="+mn-ea"/>
              </a:rPr>
              <a:t>踩坑</a:t>
            </a:r>
            <a:r>
              <a:rPr lang="en-US" altLang="zh-CN" b="1">
                <a:sym typeface="+mn-ea"/>
              </a:rPr>
              <a:t>&amp;</a:t>
            </a:r>
            <a:r>
              <a:rPr lang="zh-CN" altLang="en-US" b="1">
                <a:sym typeface="+mn-ea"/>
              </a:rPr>
              <a:t>问题总结</a:t>
            </a:r>
            <a:br>
              <a:rPr lang="zh-CN" altLang="en-US">
                <a:sym typeface="+mn-ea"/>
              </a:rPr>
            </a:br>
            <a:r>
              <a:rPr lang="zh-CN" altLang="en-US">
                <a:sym typeface="+mn-ea"/>
              </a:rPr>
              <a:t>1、添加CH340N 添加防倒灌电路</a:t>
            </a:r>
            <a:br>
              <a:rPr lang="zh-CN" altLang="en-US">
                <a:sym typeface="+mn-ea"/>
              </a:rPr>
            </a:br>
            <a:r>
              <a:rPr lang="zh-CN" altLang="en-US">
                <a:sym typeface="+mn-ea"/>
              </a:rPr>
              <a:t>2、预留下载点</a:t>
            </a:r>
            <a:r>
              <a:rPr lang="zh-CN" altLang="en-US">
                <a:sym typeface="+mn-ea"/>
              </a:rPr>
              <a:t>GND TX RX VUSB</a:t>
            </a:r>
            <a:br>
              <a:rPr lang="zh-CN" altLang="en-US">
                <a:sym typeface="+mn-ea"/>
              </a:rPr>
            </a:br>
            <a:r>
              <a:rPr lang="en-US" altLang="zh-CN">
                <a:sym typeface="+mn-ea"/>
              </a:rPr>
              <a:t>3</a:t>
            </a:r>
            <a:r>
              <a:rPr lang="zh-CN" altLang="en-US">
                <a:sym typeface="+mn-ea"/>
              </a:rPr>
              <a:t>、焊接困难，TP LCD端子</a:t>
            </a:r>
            <a:br>
              <a:rPr lang="zh-CN" altLang="en-US">
                <a:sym typeface="+mn-ea"/>
              </a:rPr>
            </a:br>
            <a:r>
              <a:rPr lang="en-US" altLang="zh-CN">
                <a:sym typeface="+mn-ea"/>
              </a:rPr>
              <a:t>4</a:t>
            </a:r>
            <a:r>
              <a:rPr lang="zh-CN" altLang="en-US">
                <a:sym typeface="+mn-ea"/>
              </a:rPr>
              <a:t>、5V-3.3V走线不合理，</a:t>
            </a:r>
            <a:r>
              <a:rPr lang="zh-CN" altLang="en-US">
                <a:sym typeface="+mn-ea"/>
              </a:rPr>
              <a:t>电源线过细</a:t>
            </a:r>
            <a:br>
              <a:rPr lang="zh-CN" altLang="en-US">
                <a:sym typeface="+mn-ea"/>
              </a:rPr>
            </a:b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0770" y="3715385"/>
            <a:ext cx="2767330" cy="207454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7390" y="3472815"/>
            <a:ext cx="2828925" cy="244284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8130" y="3343275"/>
            <a:ext cx="2509520" cy="257238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 descr="新建项目 (2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582910" y="136525"/>
            <a:ext cx="1443990" cy="106362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647815" y="1848485"/>
            <a:ext cx="6252845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fontAlgn="auto">
              <a:lnSpc>
                <a:spcPct val="150000"/>
              </a:lnSpc>
            </a:pPr>
            <a:r>
              <a:rPr lang="zh-CN" altLang="en-US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如何进行外设选型？</a:t>
            </a:r>
            <a:b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</a:br>
            <a:r>
              <a:rPr lang="en-US" altLang="zh-CN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</a:t>
            </a:r>
            <a:r>
              <a:rPr lang="zh-CN" altLang="en-US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、方案类网站</a:t>
            </a:r>
            <a:b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</a:b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  <a:hlinkClick r:id="rId2" action="ppaction://hlinkfile"/>
              </a:rPr>
              <a:t>硬创社</a:t>
            </a: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、</a:t>
            </a: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  <a:hlinkClick r:id="rId3" action="ppaction://hlinkfile"/>
              </a:rPr>
              <a:t>电路城</a:t>
            </a: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、</a:t>
            </a: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  <a:hlinkClick r:id="rId4" action="ppaction://hlinkfile"/>
              </a:rPr>
              <a:t>方案拆解类网站</a:t>
            </a:r>
            <a:b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</a:br>
            <a:r>
              <a:rPr lang="en-US" altLang="zh-CN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2、电商平台</a:t>
            </a:r>
            <a:b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</a:b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淘宝、</a:t>
            </a: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  <a:hlinkClick r:id="rId5" action="ppaction://hlinkfile"/>
              </a:rPr>
              <a:t>立创</a:t>
            </a: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、华秋</a:t>
            </a:r>
            <a:b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</a:br>
            <a:r>
              <a:rPr lang="en-US" altLang="zh-CN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3、论坛</a:t>
            </a:r>
            <a:b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</a:b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电子发烧友、</a:t>
            </a:r>
            <a:r>
              <a:rPr lang="en-US" altLang="zh-CN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21ic</a:t>
            </a: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、博客园、</a:t>
            </a:r>
            <a:r>
              <a:rPr lang="en-US" altLang="zh-CN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CSDN</a:t>
            </a:r>
            <a:b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</a:br>
            <a:r>
              <a:rPr lang="en-US" altLang="zh-CN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4、芯片官网</a:t>
            </a:r>
            <a:b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</a:br>
            <a:r>
              <a:rPr lang="en-US" altLang="zh-CN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ST</a:t>
            </a: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、</a:t>
            </a:r>
            <a:r>
              <a:rPr lang="en-US" altLang="zh-CN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TI</a:t>
            </a: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、</a:t>
            </a: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  <a:hlinkClick r:id="rId6" action="ppaction://hlinkfile"/>
              </a:rPr>
              <a:t>乐鑫</a:t>
            </a: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、</a:t>
            </a:r>
            <a:r>
              <a:rPr lang="en-US" altLang="zh-CN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NXP</a:t>
            </a:r>
            <a:endParaRPr lang="zh-CN" altLang="en-US" sz="16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6225" y="2080895"/>
            <a:ext cx="6172200" cy="305752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 descr="新建项目 (2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582910" y="136525"/>
            <a:ext cx="1443990" cy="106362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920115" y="1097280"/>
            <a:ext cx="6990715" cy="56927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硬件基础知识：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原理图设计、</a:t>
            </a:r>
            <a:r>
              <a:rPr lang="en-US" altLang="zh-CN"/>
              <a:t>PCB</a:t>
            </a:r>
            <a:r>
              <a:rPr lang="zh-CN" altLang="en-US"/>
              <a:t>设计、</a:t>
            </a:r>
            <a:r>
              <a:rPr lang="en-US" altLang="zh-CN"/>
              <a:t>PCB</a:t>
            </a:r>
            <a:r>
              <a:rPr lang="zh-CN" altLang="en-US"/>
              <a:t>（电路板）、</a:t>
            </a:r>
            <a:r>
              <a:rPr lang="en-US" altLang="zh-CN"/>
              <a:t>PCBA</a:t>
            </a:r>
            <a:r>
              <a:rPr lang="zh-CN" altLang="en-US"/>
              <a:t>（电路板</a:t>
            </a:r>
            <a:r>
              <a:rPr lang="en-US" altLang="zh-CN"/>
              <a:t>+</a:t>
            </a:r>
            <a:r>
              <a:rPr lang="zh-CN" altLang="en-US"/>
              <a:t>元器件）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高低电平</a:t>
            </a:r>
            <a:endParaRPr lang="zh-CN" altLang="en-US"/>
          </a:p>
          <a:p>
            <a:r>
              <a:rPr lang="zh-CN" altLang="en-US" sz="1000"/>
              <a:t>一般可以理解为输出电压=VCC就是高电平，输出电压=GND（一般是0V）就是低电平，分别用1和0来表示，这个是理想值。</a:t>
            </a:r>
            <a:endParaRPr lang="zh-CN" altLang="en-US" sz="1000"/>
          </a:p>
          <a:p>
            <a:r>
              <a:rPr lang="zh-CN" altLang="en-US" sz="1000"/>
              <a:t>但实际上它也有一个范围，比如你的单片机供电压（VCC）=5V，那么datasheet里会说明</a:t>
            </a:r>
            <a:endParaRPr lang="zh-CN" altLang="en-US" sz="1000"/>
          </a:p>
          <a:p>
            <a:r>
              <a:rPr lang="zh-CN" altLang="en-US" sz="1000"/>
              <a:t>高电平最低要达到多少伏，比如给出的是3.7V，那么在3.7~VCC的范围内，单片机都会识别成高电平。</a:t>
            </a:r>
            <a:endParaRPr lang="zh-CN" altLang="en-US" sz="1000"/>
          </a:p>
          <a:p>
            <a:r>
              <a:rPr lang="zh-CN" altLang="en-US" sz="1000"/>
              <a:t>低电平会说明最高能达到多少伏，比如0.8V，那么GND~0.8V这个范围内的电压都会被识别为低电平。</a:t>
            </a:r>
            <a:endParaRPr lang="zh-CN" altLang="en-US" sz="1000"/>
          </a:p>
          <a:p>
            <a:endParaRPr lang="en-US" altLang="zh-CN"/>
          </a:p>
          <a:p>
            <a:endParaRPr lang="zh-CN" altLang="en-US"/>
          </a:p>
        </p:txBody>
      </p:sp>
      <p:pic>
        <p:nvPicPr>
          <p:cNvPr id="100" name="图片 99"/>
          <p:cNvPicPr/>
          <p:nvPr/>
        </p:nvPicPr>
        <p:blipFill>
          <a:blip r:embed="rId2"/>
          <a:stretch>
            <a:fillRect/>
          </a:stretch>
        </p:blipFill>
        <p:spPr>
          <a:xfrm>
            <a:off x="8063230" y="4640580"/>
            <a:ext cx="2865120" cy="21494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580" y="2477770"/>
            <a:ext cx="2429510" cy="192849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1235" y="2458085"/>
            <a:ext cx="1768475" cy="194183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70855" y="2458085"/>
            <a:ext cx="2442845" cy="19558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84845" y="2477770"/>
            <a:ext cx="2421890" cy="19558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 descr="新建项目 (2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582910" y="136525"/>
            <a:ext cx="1443990" cy="106362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969010" y="136525"/>
            <a:ext cx="557784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硬件基础知识：</a:t>
            </a:r>
            <a:endParaRPr lang="zh-CN" altLang="en-US"/>
          </a:p>
          <a:p>
            <a:endParaRPr lang="zh-CN" altLang="en-US"/>
          </a:p>
          <a:p>
            <a:r>
              <a:rPr lang="en-US" altLang="zh-CN"/>
              <a:t>GPIO</a:t>
            </a:r>
            <a:r>
              <a:rPr lang="zh-CN" altLang="en-US"/>
              <a:t>与</a:t>
            </a:r>
            <a:r>
              <a:rPr lang="en-US" altLang="zh-CN"/>
              <a:t>UART I2C SPI SDIO LVDS MIPI ...</a:t>
            </a:r>
            <a:endParaRPr lang="zh-CN" altLang="en-US"/>
          </a:p>
        </p:txBody>
      </p:sp>
      <p:pic>
        <p:nvPicPr>
          <p:cNvPr id="101" name="图片 100"/>
          <p:cNvPicPr/>
          <p:nvPr/>
        </p:nvPicPr>
        <p:blipFill>
          <a:blip r:embed="rId2"/>
          <a:stretch>
            <a:fillRect/>
          </a:stretch>
        </p:blipFill>
        <p:spPr>
          <a:xfrm>
            <a:off x="6304915" y="935990"/>
            <a:ext cx="3475355" cy="12001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2" name="图片 101"/>
          <p:cNvPicPr/>
          <p:nvPr/>
        </p:nvPicPr>
        <p:blipFill>
          <a:blip r:embed="rId3"/>
          <a:stretch>
            <a:fillRect/>
          </a:stretch>
        </p:blipFill>
        <p:spPr>
          <a:xfrm>
            <a:off x="695960" y="2527935"/>
            <a:ext cx="3293110" cy="127254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3" name="图片 102"/>
          <p:cNvPicPr/>
          <p:nvPr/>
        </p:nvPicPr>
        <p:blipFill>
          <a:blip r:embed="rId4"/>
          <a:stretch>
            <a:fillRect/>
          </a:stretch>
        </p:blipFill>
        <p:spPr>
          <a:xfrm>
            <a:off x="5495925" y="2270125"/>
            <a:ext cx="5382895" cy="222186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5" name="图片 104"/>
          <p:cNvPicPr/>
          <p:nvPr/>
        </p:nvPicPr>
        <p:blipFill>
          <a:blip r:embed="rId5"/>
          <a:stretch>
            <a:fillRect/>
          </a:stretch>
        </p:blipFill>
        <p:spPr>
          <a:xfrm>
            <a:off x="1786890" y="1058545"/>
            <a:ext cx="1806575" cy="107759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6" name="图片 105"/>
          <p:cNvPicPr/>
          <p:nvPr/>
        </p:nvPicPr>
        <p:blipFill>
          <a:blip r:embed="rId6"/>
          <a:stretch>
            <a:fillRect/>
          </a:stretch>
        </p:blipFill>
        <p:spPr>
          <a:xfrm>
            <a:off x="1391285" y="4491990"/>
            <a:ext cx="2597785" cy="20637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7" name="图片 106"/>
          <p:cNvPicPr/>
          <p:nvPr/>
        </p:nvPicPr>
        <p:blipFill>
          <a:blip r:embed="rId7"/>
          <a:stretch>
            <a:fillRect/>
          </a:stretch>
        </p:blipFill>
        <p:spPr>
          <a:xfrm>
            <a:off x="6304915" y="4131310"/>
            <a:ext cx="3704590" cy="278511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左右箭头 3"/>
          <p:cNvSpPr/>
          <p:nvPr/>
        </p:nvSpPr>
        <p:spPr>
          <a:xfrm>
            <a:off x="4181475" y="1404620"/>
            <a:ext cx="1314450" cy="268605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左右箭头 4"/>
          <p:cNvSpPr/>
          <p:nvPr/>
        </p:nvSpPr>
        <p:spPr>
          <a:xfrm>
            <a:off x="4181475" y="5272405"/>
            <a:ext cx="1314450" cy="268605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左右箭头 5"/>
          <p:cNvSpPr/>
          <p:nvPr/>
        </p:nvSpPr>
        <p:spPr>
          <a:xfrm>
            <a:off x="4181475" y="3143250"/>
            <a:ext cx="1314450" cy="268605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bg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/>
      <p:pic>
        <p:nvPicPr>
          <p:cNvPr id="3" name="图片 2" descr="新建项目 (2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582910" y="136525"/>
            <a:ext cx="1443990" cy="106362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968375" y="483235"/>
            <a:ext cx="6635115" cy="39693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硬件基础知识：</a:t>
            </a:r>
            <a:endParaRPr lang="zh-CN" altLang="en-US"/>
          </a:p>
          <a:p>
            <a:endParaRPr lang="en-US" altLang="zh-CN"/>
          </a:p>
          <a:p>
            <a:r>
              <a:rPr lang="zh-CN" altLang="en-US"/>
              <a:t>电阻（</a:t>
            </a:r>
            <a:r>
              <a:rPr lang="zh-CN" altLang="en-US">
                <a:hlinkClick r:id="rId2" tooltip="" action="ppaction://hlinkfile"/>
              </a:rPr>
              <a:t>限流、分流、分压</a:t>
            </a:r>
            <a:r>
              <a:rPr lang="zh-CN" altLang="en-US"/>
              <a:t>）、电容（</a:t>
            </a:r>
            <a:r>
              <a:rPr lang="zh-CN" altLang="en-US">
                <a:hlinkClick r:id="rId3" tooltip="" action="ppaction://hlinkfile"/>
              </a:rPr>
              <a:t>滤波、旁路、去耦、储能</a:t>
            </a:r>
            <a:r>
              <a:rPr lang="en-US" altLang="zh-CN"/>
              <a:t> </a:t>
            </a:r>
            <a:r>
              <a:rPr lang="zh-CN" altLang="en-US"/>
              <a:t>）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封装（</a:t>
            </a:r>
            <a:r>
              <a:rPr lang="en-US" altLang="zh-CN"/>
              <a:t>0402 0603 0805...   SOP BAG QFP... </a:t>
            </a:r>
            <a:r>
              <a:rPr lang="zh-CN" altLang="en-US"/>
              <a:t>）</a:t>
            </a:r>
            <a:endParaRPr lang="zh-CN" altLang="en-US"/>
          </a:p>
          <a:p>
            <a:endParaRPr lang="en-US" altLang="zh-CN"/>
          </a:p>
          <a:p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6930" y="4125595"/>
            <a:ext cx="2540000" cy="194246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75065" y="3956685"/>
            <a:ext cx="3085465" cy="211137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3245" y="4374515"/>
            <a:ext cx="2047875" cy="19431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38450" y="4460240"/>
            <a:ext cx="2466975" cy="1771650"/>
          </a:xfrm>
          <a:prstGeom prst="rect">
            <a:avLst/>
          </a:prstGeom>
        </p:spPr>
      </p:pic>
      <p:pic>
        <p:nvPicPr>
          <p:cNvPr id="109" name="图片 108"/>
          <p:cNvPicPr/>
          <p:nvPr/>
        </p:nvPicPr>
        <p:blipFill>
          <a:blip r:embed="rId8"/>
          <a:stretch>
            <a:fillRect/>
          </a:stretch>
        </p:blipFill>
        <p:spPr>
          <a:xfrm>
            <a:off x="1126808" y="1681798"/>
            <a:ext cx="1381125" cy="15716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0" name="图片 109"/>
          <p:cNvPicPr/>
          <p:nvPr/>
        </p:nvPicPr>
        <p:blipFill>
          <a:blip r:embed="rId9"/>
          <a:stretch>
            <a:fillRect/>
          </a:stretch>
        </p:blipFill>
        <p:spPr>
          <a:xfrm>
            <a:off x="3051810" y="1738948"/>
            <a:ext cx="1714500" cy="15144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1" name="图片 110"/>
          <p:cNvPicPr/>
          <p:nvPr/>
        </p:nvPicPr>
        <p:blipFill>
          <a:blip r:embed="rId10"/>
          <a:stretch>
            <a:fillRect/>
          </a:stretch>
        </p:blipFill>
        <p:spPr>
          <a:xfrm>
            <a:off x="5473700" y="1739265"/>
            <a:ext cx="2311400" cy="169481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2" name="图片 111"/>
          <p:cNvPicPr/>
          <p:nvPr/>
        </p:nvPicPr>
        <p:blipFill>
          <a:blip r:embed="rId11"/>
          <a:stretch>
            <a:fillRect/>
          </a:stretch>
        </p:blipFill>
        <p:spPr>
          <a:xfrm>
            <a:off x="8303260" y="1527810"/>
            <a:ext cx="3244215" cy="172593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 descr="新建项目 (2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582910" y="136525"/>
            <a:ext cx="1443990" cy="106362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78765" y="262255"/>
            <a:ext cx="7652385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zh-CN" altLang="en-US" sz="1600" b="1">
                <a:sym typeface="+mn-ea"/>
              </a:rPr>
              <a:t>外设选型应该注意什么？</a:t>
            </a:r>
            <a:br>
              <a:rPr lang="zh-CN" altLang="en-US" sz="1600">
                <a:sym typeface="+mn-ea"/>
              </a:rPr>
            </a:br>
            <a:r>
              <a:rPr lang="en-US" altLang="zh-CN" sz="1600" b="1">
                <a:sym typeface="+mn-ea"/>
              </a:rPr>
              <a:t>1</a:t>
            </a:r>
            <a:r>
              <a:rPr lang="zh-CN" altLang="en-US" sz="1600" b="1">
                <a:sym typeface="+mn-ea"/>
              </a:rPr>
              <a:t>、封装（是否好设计？尺寸是否合适？是否好焊接？）</a:t>
            </a:r>
            <a:br>
              <a:rPr lang="zh-CN" altLang="en-US" sz="1600">
                <a:sym typeface="+mn-ea"/>
              </a:rPr>
            </a:br>
            <a:r>
              <a:rPr lang="en-US" altLang="zh-CN" sz="1600">
                <a:sym typeface="+mn-ea"/>
              </a:rPr>
              <a:t>2</a:t>
            </a:r>
            <a:r>
              <a:rPr lang="zh-CN" altLang="en-US" sz="1600">
                <a:sym typeface="+mn-ea"/>
              </a:rPr>
              <a:t>、方案通用性、稳定性（是否是通用方案？是否方便采购？）</a:t>
            </a:r>
            <a:br>
              <a:rPr lang="zh-CN" altLang="en-US" sz="1600">
                <a:sym typeface="+mn-ea"/>
              </a:rPr>
            </a:br>
            <a:r>
              <a:rPr lang="en-US" altLang="zh-CN" sz="1600">
                <a:sym typeface="+mn-ea"/>
              </a:rPr>
              <a:t>3</a:t>
            </a:r>
            <a:r>
              <a:rPr lang="zh-CN" altLang="en-US" sz="1600">
                <a:sym typeface="+mn-ea"/>
              </a:rPr>
              <a:t>、电池（容量？是否带充放电保护？）</a:t>
            </a:r>
            <a:br>
              <a:rPr lang="zh-CN" altLang="en-US" sz="1600">
                <a:sym typeface="+mn-ea"/>
              </a:rPr>
            </a:br>
            <a:r>
              <a:rPr lang="en-US" altLang="zh-CN" sz="1600">
                <a:sym typeface="+mn-ea"/>
              </a:rPr>
              <a:t>4</a:t>
            </a:r>
            <a:r>
              <a:rPr lang="zh-CN" altLang="en-US" sz="1600">
                <a:sym typeface="+mn-ea"/>
              </a:rPr>
              <a:t>、主控（主频、</a:t>
            </a:r>
            <a:r>
              <a:rPr lang="en-US" altLang="zh-CN" sz="1600">
                <a:sym typeface="+mn-ea"/>
              </a:rPr>
              <a:t>RAM</a:t>
            </a:r>
            <a:r>
              <a:rPr lang="zh-CN" altLang="en-US" sz="1600">
                <a:sym typeface="+mn-ea"/>
              </a:rPr>
              <a:t>、</a:t>
            </a:r>
            <a:r>
              <a:rPr lang="en-US" altLang="zh-CN" sz="1600">
                <a:sym typeface="+mn-ea"/>
              </a:rPr>
              <a:t>ROM</a:t>
            </a:r>
            <a:r>
              <a:rPr lang="zh-CN" altLang="en-US" sz="1600">
                <a:sym typeface="+mn-ea"/>
              </a:rPr>
              <a:t>、</a:t>
            </a:r>
            <a:r>
              <a:rPr lang="en-US" altLang="zh-CN" sz="1600">
                <a:sym typeface="+mn-ea"/>
              </a:rPr>
              <a:t>IO</a:t>
            </a:r>
            <a:r>
              <a:rPr lang="zh-CN" altLang="en-US" sz="1600">
                <a:sym typeface="+mn-ea"/>
              </a:rPr>
              <a:t>资源是否够？）</a:t>
            </a:r>
            <a:endParaRPr lang="zh-CN" altLang="en-US" sz="16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100" name="图片 99"/>
          <p:cNvPicPr/>
          <p:nvPr/>
        </p:nvPicPr>
        <p:blipFill>
          <a:blip r:embed="rId2"/>
          <a:stretch>
            <a:fillRect/>
          </a:stretch>
        </p:blipFill>
        <p:spPr>
          <a:xfrm>
            <a:off x="6546850" y="2983230"/>
            <a:ext cx="5645150" cy="280860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830" y="2513965"/>
            <a:ext cx="6419850" cy="37465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 descr="新建项目 (2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582910" y="136525"/>
            <a:ext cx="1443990" cy="106362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78765" y="262255"/>
            <a:ext cx="7652385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zh-CN" altLang="en-US" sz="1600" b="1">
                <a:sym typeface="+mn-ea"/>
              </a:rPr>
              <a:t>外设选型应该注意什么？</a:t>
            </a:r>
            <a:br>
              <a:rPr lang="zh-CN" altLang="en-US" sz="1600">
                <a:sym typeface="+mn-ea"/>
              </a:rPr>
            </a:br>
            <a:r>
              <a:rPr lang="en-US" altLang="zh-CN" sz="1600">
                <a:sym typeface="+mn-ea"/>
              </a:rPr>
              <a:t>1</a:t>
            </a:r>
            <a:r>
              <a:rPr lang="zh-CN" altLang="en-US" sz="1600">
                <a:sym typeface="+mn-ea"/>
              </a:rPr>
              <a:t>、封装（是否好设计？尺寸是否合适？是否好焊接？）</a:t>
            </a:r>
            <a:br>
              <a:rPr lang="zh-CN" altLang="en-US" sz="1600">
                <a:sym typeface="+mn-ea"/>
              </a:rPr>
            </a:br>
            <a:r>
              <a:rPr lang="en-US" altLang="zh-CN" sz="1600" b="1">
                <a:sym typeface="+mn-ea"/>
              </a:rPr>
              <a:t>2</a:t>
            </a:r>
            <a:r>
              <a:rPr lang="zh-CN" altLang="en-US" sz="1600" b="1">
                <a:sym typeface="+mn-ea"/>
              </a:rPr>
              <a:t>、方案通用性、稳定性（是否是通用方案？是否方便采购？）</a:t>
            </a:r>
            <a:br>
              <a:rPr lang="zh-CN" altLang="en-US" sz="1600">
                <a:sym typeface="+mn-ea"/>
              </a:rPr>
            </a:br>
            <a:r>
              <a:rPr lang="en-US" altLang="zh-CN" sz="1600">
                <a:sym typeface="+mn-ea"/>
              </a:rPr>
              <a:t>3</a:t>
            </a:r>
            <a:r>
              <a:rPr lang="zh-CN" altLang="en-US" sz="1600">
                <a:sym typeface="+mn-ea"/>
              </a:rPr>
              <a:t>、电池（容量？是否带充放电保护？）</a:t>
            </a:r>
            <a:br>
              <a:rPr lang="zh-CN" altLang="en-US" sz="1600">
                <a:sym typeface="+mn-ea"/>
              </a:rPr>
            </a:br>
            <a:r>
              <a:rPr lang="en-US" altLang="zh-CN" sz="1600">
                <a:sym typeface="+mn-ea"/>
              </a:rPr>
              <a:t>4</a:t>
            </a:r>
            <a:r>
              <a:rPr lang="zh-CN" altLang="en-US" sz="1600">
                <a:sym typeface="+mn-ea"/>
              </a:rPr>
              <a:t>、主控（主频、</a:t>
            </a:r>
            <a:r>
              <a:rPr lang="en-US" altLang="zh-CN" sz="1600">
                <a:sym typeface="+mn-ea"/>
              </a:rPr>
              <a:t>RAM</a:t>
            </a:r>
            <a:r>
              <a:rPr lang="zh-CN" altLang="en-US" sz="1600">
                <a:sym typeface="+mn-ea"/>
              </a:rPr>
              <a:t>、</a:t>
            </a:r>
            <a:r>
              <a:rPr lang="en-US" altLang="zh-CN" sz="1600">
                <a:sym typeface="+mn-ea"/>
              </a:rPr>
              <a:t>ROM</a:t>
            </a:r>
            <a:r>
              <a:rPr lang="zh-CN" altLang="en-US" sz="1600">
                <a:sym typeface="+mn-ea"/>
              </a:rPr>
              <a:t>、</a:t>
            </a:r>
            <a:r>
              <a:rPr lang="en-US" altLang="zh-CN" sz="1600">
                <a:sym typeface="+mn-ea"/>
              </a:rPr>
              <a:t>IO</a:t>
            </a:r>
            <a:r>
              <a:rPr lang="zh-CN" altLang="en-US" sz="1600">
                <a:sym typeface="+mn-ea"/>
              </a:rPr>
              <a:t>资源是否够？）</a:t>
            </a:r>
            <a:endParaRPr lang="zh-CN" altLang="en-US" sz="16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045" y="2973070"/>
            <a:ext cx="11725910" cy="252603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 descr="新建项目 (2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582910" y="136525"/>
            <a:ext cx="1443990" cy="106362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78765" y="262255"/>
            <a:ext cx="7652385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zh-CN" altLang="en-US" sz="1600" b="1">
                <a:sym typeface="+mn-ea"/>
              </a:rPr>
              <a:t>外设选型应该注意什么？</a:t>
            </a:r>
            <a:br>
              <a:rPr lang="zh-CN" altLang="en-US" sz="1600">
                <a:sym typeface="+mn-ea"/>
              </a:rPr>
            </a:br>
            <a:r>
              <a:rPr lang="en-US" altLang="zh-CN" sz="1600">
                <a:sym typeface="+mn-ea"/>
              </a:rPr>
              <a:t>1</a:t>
            </a:r>
            <a:r>
              <a:rPr lang="zh-CN" altLang="en-US" sz="1600">
                <a:sym typeface="+mn-ea"/>
              </a:rPr>
              <a:t>、封装（是否好设计？尺寸是否合适？是否好焊接？）</a:t>
            </a:r>
            <a:br>
              <a:rPr lang="zh-CN" altLang="en-US" sz="1600">
                <a:sym typeface="+mn-ea"/>
              </a:rPr>
            </a:br>
            <a:r>
              <a:rPr lang="en-US" altLang="zh-CN" sz="1600">
                <a:sym typeface="+mn-ea"/>
              </a:rPr>
              <a:t>2</a:t>
            </a:r>
            <a:r>
              <a:rPr lang="zh-CN" altLang="en-US" sz="1600">
                <a:sym typeface="+mn-ea"/>
              </a:rPr>
              <a:t>、方案通用性、稳定性（是否是通用方案？是否方便采购？）</a:t>
            </a:r>
            <a:br>
              <a:rPr lang="zh-CN" altLang="en-US" sz="1600">
                <a:sym typeface="+mn-ea"/>
              </a:rPr>
            </a:br>
            <a:r>
              <a:rPr lang="en-US" altLang="zh-CN" sz="1600" b="1">
                <a:sym typeface="+mn-ea"/>
              </a:rPr>
              <a:t>3</a:t>
            </a:r>
            <a:r>
              <a:rPr lang="zh-CN" altLang="en-US" sz="1600" b="1">
                <a:sym typeface="+mn-ea"/>
              </a:rPr>
              <a:t>、电池（容量？充电电流？是否带充放电保护？）</a:t>
            </a:r>
            <a:br>
              <a:rPr lang="zh-CN" altLang="en-US" sz="1600">
                <a:sym typeface="+mn-ea"/>
              </a:rPr>
            </a:br>
            <a:r>
              <a:rPr lang="en-US" altLang="zh-CN" sz="1600">
                <a:sym typeface="+mn-ea"/>
              </a:rPr>
              <a:t>4</a:t>
            </a:r>
            <a:r>
              <a:rPr lang="zh-CN" altLang="en-US" sz="1600">
                <a:sym typeface="+mn-ea"/>
              </a:rPr>
              <a:t>、主控（主频、</a:t>
            </a:r>
            <a:r>
              <a:rPr lang="en-US" altLang="zh-CN" sz="1600">
                <a:sym typeface="+mn-ea"/>
              </a:rPr>
              <a:t>RAM</a:t>
            </a:r>
            <a:r>
              <a:rPr lang="zh-CN" altLang="en-US" sz="1600">
                <a:sym typeface="+mn-ea"/>
              </a:rPr>
              <a:t>、</a:t>
            </a:r>
            <a:r>
              <a:rPr lang="en-US" altLang="zh-CN" sz="1600">
                <a:sym typeface="+mn-ea"/>
              </a:rPr>
              <a:t>ROM</a:t>
            </a:r>
            <a:r>
              <a:rPr lang="zh-CN" altLang="en-US" sz="1600">
                <a:sym typeface="+mn-ea"/>
              </a:rPr>
              <a:t>、</a:t>
            </a:r>
            <a:r>
              <a:rPr lang="en-US" altLang="zh-CN" sz="1600">
                <a:sym typeface="+mn-ea"/>
              </a:rPr>
              <a:t>IO</a:t>
            </a:r>
            <a:r>
              <a:rPr lang="zh-CN" altLang="en-US" sz="1600">
                <a:sym typeface="+mn-ea"/>
              </a:rPr>
              <a:t>资源是否够？）</a:t>
            </a:r>
            <a:endParaRPr lang="zh-CN" altLang="en-US" sz="16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1735" y="2540635"/>
            <a:ext cx="2727960" cy="418084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340" y="2720975"/>
            <a:ext cx="3361055" cy="412178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4830" y="2720975"/>
            <a:ext cx="4034790" cy="382016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9825" y="1654175"/>
            <a:ext cx="628015" cy="48514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COMMONDATA" val="eyJoZGlkIjoiMjQ1MmFhMGZiNTUxZjljYmFhZmZjZDgzMWUwYmI5NzcifQ==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2928</Words>
  <Application>WPS 演示</Application>
  <PresentationFormat>宽屏</PresentationFormat>
  <Paragraphs>163</Paragraphs>
  <Slides>28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35" baseType="lpstr">
      <vt:lpstr>Arial</vt:lpstr>
      <vt:lpstr>宋体</vt:lpstr>
      <vt:lpstr>Wingdings</vt:lpstr>
      <vt:lpstr>微软雅黑</vt:lpstr>
      <vt:lpstr>Calibri</vt:lpstr>
      <vt:lpstr>Arial Unicode MS</vt:lpstr>
      <vt:lpstr>Office 主题</vt:lpstr>
      <vt:lpstr>桌面屏幕-硬件篇 DesktopScreen</vt:lpstr>
      <vt:lpstr>桌面屏幕-硬件篇 DesktopScreen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Administrator</dc:creator>
  <cp:lastModifiedBy>志勇</cp:lastModifiedBy>
  <cp:revision>15</cp:revision>
  <dcterms:created xsi:type="dcterms:W3CDTF">2022-07-30T13:00:00Z</dcterms:created>
  <dcterms:modified xsi:type="dcterms:W3CDTF">2022-08-06T17:36:17Z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227AAA621DFD49DC8B341273AF09BB06</vt:lpwstr>
  </property>
  <property fmtid="{D5CDD505-2E9C-101B-9397-08002B2CF9AE}" pid="3" name="KSOProductBuildVer">
    <vt:lpwstr>2052-11.1.0.12302</vt:lpwstr>
  </property>
</Properties>
</file>